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</p:sldMasterIdLst>
  <p:notesMasterIdLst>
    <p:notesMasterId r:id="rId21"/>
  </p:notesMasterIdLst>
  <p:sldIdLst>
    <p:sldId id="275" r:id="rId3"/>
    <p:sldId id="277" r:id="rId4"/>
    <p:sldId id="257" r:id="rId5"/>
    <p:sldId id="258" r:id="rId6"/>
    <p:sldId id="259" r:id="rId7"/>
    <p:sldId id="271" r:id="rId8"/>
    <p:sldId id="260" r:id="rId9"/>
    <p:sldId id="261" r:id="rId10"/>
    <p:sldId id="272" r:id="rId11"/>
    <p:sldId id="273" r:id="rId12"/>
    <p:sldId id="274" r:id="rId13"/>
    <p:sldId id="262" r:id="rId14"/>
    <p:sldId id="263" r:id="rId15"/>
    <p:sldId id="264" r:id="rId16"/>
    <p:sldId id="265" r:id="rId17"/>
    <p:sldId id="266" r:id="rId18"/>
    <p:sldId id="267" r:id="rId19"/>
    <p:sldId id="281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20" d="100"/>
          <a:sy n="120" d="100"/>
        </p:scale>
        <p:origin x="82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48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028EC-04F4-2083-A74D-0F40A938C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E1D6F0-E449-E3F0-900B-A9FF9FA3C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6C23E6-D44A-152A-C178-F33815655C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FDA1A-AF8C-D886-5E82-E47772C169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5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B86B0-5E6F-E5C0-2B44-11F25DDD0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2B061F-4F5D-623A-7230-B16D930DC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D3A8B9-BB5F-A342-28A0-033B6E7A5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6DCA6A-CF99-0510-3A23-85CAF27E64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27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A0219-1D2A-0CB9-A677-5289BBE76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2DC6F1-8ECE-F6F4-6007-7C998B639B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081FD3-FB98-9681-AF8F-5D97D9612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FFCB6-262B-996D-EC79-7C56434033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05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008E3-1458-7D35-6A7E-9711A7BB3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8A269D-A2D2-AB8F-1E38-5E65200145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1E7406-BB0D-325B-7BB9-176512C1A5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D7536-E880-24F9-79EF-64F167042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648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305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엔딩커버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dministrator\Pictures\2017CI&amp;BI\VI\스톤실무\사내ppt,서식류배포용\(170718) 사내용 서식류 그래픽 source-11-09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ata\01_주요 업무\28-브랜드 슬로건 가이드\03_최종 업로드용\01 가이드\KT Brand Slogan_활용소스\KT Brand Slogan_09 가로형(슬로건 강조형)_기본형(화이트bg)_수정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769" y="2384100"/>
            <a:ext cx="4406464" cy="37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63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_Whit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88B9586-E4B3-4773-B1D6-D1C7580174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"/>
            <a:ext cx="9143244" cy="5143075"/>
          </a:xfrm>
          <a:prstGeom prst="rect">
            <a:avLst/>
          </a:prstGeom>
        </p:spPr>
      </p:pic>
      <p:sp>
        <p:nvSpPr>
          <p:cNvPr id="7" name="제목 2">
            <a:extLst>
              <a:ext uri="{FF2B5EF4-FFF2-40B4-BE49-F238E27FC236}">
                <a16:creationId xmlns:a16="http://schemas.microsoft.com/office/drawing/2014/main" id="{27EDDD7A-6B8A-4433-9401-FF0884B2A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9" y="411957"/>
            <a:ext cx="7704137" cy="326231"/>
          </a:xfrm>
          <a:prstGeom prst="rect">
            <a:avLst/>
          </a:prstGeom>
        </p:spPr>
        <p:txBody>
          <a:bodyPr lIns="0" tIns="0" rIns="0" bIns="0"/>
          <a:lstStyle>
            <a:lvl1pPr>
              <a:defRPr sz="1875" b="0" spc="0" baseline="0">
                <a:solidFill>
                  <a:srgbClr val="4C4C4E"/>
                </a:solidFill>
                <a:latin typeface="KT서체 Bold" panose="020B0600000101010101" pitchFamily="50" charset="-127"/>
                <a:ea typeface="KT서체 Bold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1" name="내용 개체 틀 6">
            <a:extLst>
              <a:ext uri="{FF2B5EF4-FFF2-40B4-BE49-F238E27FC236}">
                <a16:creationId xmlns:a16="http://schemas.microsoft.com/office/drawing/2014/main" id="{851BFA6A-B84D-4C0E-8B67-467ACE7343E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20727" y="753428"/>
            <a:ext cx="7704137" cy="24398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125" spc="0" baseline="0">
                <a:solidFill>
                  <a:srgbClr val="4C4C4E"/>
                </a:solidFill>
                <a:latin typeface="KT서체 Medium" panose="020B0600000101010101" pitchFamily="50" charset="-127"/>
                <a:ea typeface="KT서체 Medium" panose="020B0600000101010101" pitchFamily="50" charset="-127"/>
              </a:defRPr>
            </a:lvl1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12" name="텍스트 개체 틀 8">
            <a:extLst>
              <a:ext uri="{FF2B5EF4-FFF2-40B4-BE49-F238E27FC236}">
                <a16:creationId xmlns:a16="http://schemas.microsoft.com/office/drawing/2014/main" id="{E97872D5-2440-43CE-AAED-F8AB3AC241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050" y="411956"/>
            <a:ext cx="319088" cy="326322"/>
          </a:xfrm>
          <a:prstGeom prst="rect">
            <a:avLst/>
          </a:prstGeom>
        </p:spPr>
        <p:txBody>
          <a:bodyPr lIns="0" tIns="18000" rIns="0" bIns="0"/>
          <a:lstStyle>
            <a:lvl1pPr marL="0" indent="0">
              <a:buNone/>
              <a:defRPr sz="1125" baseline="0">
                <a:solidFill>
                  <a:srgbClr val="4C4C4E"/>
                </a:solidFill>
                <a:latin typeface="KT서체 Bold" panose="020B0600000101010101" pitchFamily="50" charset="-127"/>
                <a:ea typeface="KT서체 Bold" panose="020B0600000101010101" pitchFamily="50" charset="-127"/>
              </a:defRPr>
            </a:lvl1pPr>
          </a:lstStyle>
          <a:p>
            <a:pPr lvl="0"/>
            <a:r>
              <a:rPr lang="en-US" altLang="ko-KR" dirty="0"/>
              <a:t>00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0186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3" pos="453">
          <p15:clr>
            <a:srgbClr val="FBAE40"/>
          </p15:clr>
        </p15:guide>
        <p15:guide id="4" pos="5307">
          <p15:clr>
            <a:srgbClr val="FBAE40"/>
          </p15:clr>
        </p15:guide>
        <p15:guide id="5" orient="horz" pos="346">
          <p15:clr>
            <a:srgbClr val="FBAE40"/>
          </p15:clr>
        </p15:guide>
        <p15:guide id="6" orient="horz" pos="397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27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2490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목차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5FF747FD-8E98-43A1-9756-5EBC4FBFDC25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C4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제목 2">
            <a:extLst>
              <a:ext uri="{FF2B5EF4-FFF2-40B4-BE49-F238E27FC236}">
                <a16:creationId xmlns:a16="http://schemas.microsoft.com/office/drawing/2014/main" id="{A74FE108-B7EA-4668-BA38-738F39948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9" y="411957"/>
            <a:ext cx="7704137" cy="326231"/>
          </a:xfrm>
          <a:prstGeom prst="rect">
            <a:avLst/>
          </a:prstGeom>
        </p:spPr>
        <p:txBody>
          <a:bodyPr lIns="0" tIns="0" rIns="0" bIns="0"/>
          <a:lstStyle>
            <a:lvl1pPr>
              <a:defRPr sz="1875" b="0" spc="0" baseline="0">
                <a:solidFill>
                  <a:srgbClr val="FFFFFF"/>
                </a:solidFill>
                <a:latin typeface="KT서체 Bold" panose="020B0600000101010101" pitchFamily="50" charset="-127"/>
                <a:ea typeface="KT서체 Bold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802236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142144" y="589361"/>
            <a:ext cx="8859715" cy="119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143" y="267892"/>
            <a:ext cx="7133492" cy="321469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845" y="696503"/>
            <a:ext cx="8858312" cy="40719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직사각형 4"/>
          <p:cNvSpPr/>
          <p:nvPr userDrawn="1"/>
        </p:nvSpPr>
        <p:spPr>
          <a:xfrm>
            <a:off x="4214446" y="4875611"/>
            <a:ext cx="786912" cy="2678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B34D3EFF-6094-4B5C-A023-7173ADD1EE7F}" type="slidenum">
              <a:rPr kumimoji="0" lang="ko-KR" altLang="en-US" sz="831" b="1">
                <a:solidFill>
                  <a:prstClr val="black"/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ko-KR" altLang="en-US" sz="831" b="1" dirty="0"/>
          </a:p>
        </p:txBody>
      </p:sp>
    </p:spTree>
    <p:extLst>
      <p:ext uri="{BB962C8B-B14F-4D97-AF65-F5344CB8AC3E}">
        <p14:creationId xmlns:p14="http://schemas.microsoft.com/office/powerpoint/2010/main" val="1293751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625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  <p15:guide id="3" pos="453">
          <p15:clr>
            <a:srgbClr val="F26B43"/>
          </p15:clr>
        </p15:guide>
        <p15:guide id="4" pos="5307">
          <p15:clr>
            <a:srgbClr val="F26B43"/>
          </p15:clr>
        </p15:guide>
        <p15:guide id="5" orient="horz" pos="346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2">
            <a:extLst>
              <a:ext uri="{FF2B5EF4-FFF2-40B4-BE49-F238E27FC236}">
                <a16:creationId xmlns:a16="http://schemas.microsoft.com/office/drawing/2014/main" id="{C887C147-B97A-477C-B4A9-9C230D2032FB}"/>
              </a:ext>
            </a:extLst>
          </p:cNvPr>
          <p:cNvGrpSpPr/>
          <p:nvPr/>
        </p:nvGrpSpPr>
        <p:grpSpPr>
          <a:xfrm>
            <a:off x="1143001" y="0"/>
            <a:ext cx="6858001" cy="5143500"/>
            <a:chOff x="0" y="0"/>
            <a:chExt cx="9144001" cy="6858000"/>
          </a:xfrm>
        </p:grpSpPr>
        <p:grpSp>
          <p:nvGrpSpPr>
            <p:cNvPr id="16" name="그룹 1">
              <a:extLst>
                <a:ext uri="{FF2B5EF4-FFF2-40B4-BE49-F238E27FC236}">
                  <a16:creationId xmlns:a16="http://schemas.microsoft.com/office/drawing/2014/main" id="{4E21BF4B-3CEE-4038-97D4-0718AD305AF0}"/>
                </a:ext>
              </a:extLst>
            </p:cNvPr>
            <p:cNvGrpSpPr/>
            <p:nvPr/>
          </p:nvGrpSpPr>
          <p:grpSpPr>
            <a:xfrm>
              <a:off x="0" y="0"/>
              <a:ext cx="9144001" cy="6858000"/>
              <a:chOff x="0" y="0"/>
              <a:chExt cx="9144001" cy="6858000"/>
            </a:xfrm>
          </p:grpSpPr>
          <p:pic>
            <p:nvPicPr>
              <p:cNvPr id="19" name="Picture 2" descr="C:\Users\Administrator\Pictures\2017CI&amp;BI\VI\스톤실무\사내ppt,서식류배포용\(170718) 사내용 서식류 그래픽 source-11-08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125"/>
              <a:stretch/>
            </p:blipFill>
            <p:spPr bwMode="auto">
              <a:xfrm>
                <a:off x="8515350" y="0"/>
                <a:ext cx="628651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C:\Users\Administrator\Pictures\2017CI&amp;BI\VI\스톤실무\사내ppt,서식류배포용\(170718) 사내용 서식류 그래픽 source-11-08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49"/>
              <a:stretch/>
            </p:blipFill>
            <p:spPr bwMode="auto">
              <a:xfrm>
                <a:off x="0" y="0"/>
                <a:ext cx="8819457" cy="685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7" name="Picture 6" descr="D:\2017\07_브랜드 슬로건 디자인 Dev\슬로건 확정안 Basic 자료\KT Brand Slogan (PNG)\KT Brand Slogan_Vertical_Positiv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352" y="602247"/>
              <a:ext cx="1043694" cy="33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6" descr="D:\차은경\110621_표현가이드_표지\C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8420" y="476672"/>
              <a:ext cx="56515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1513013" y="4650195"/>
            <a:ext cx="299698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lvl="0"/>
            <a:r>
              <a:rPr lang="en-US" altLang="ko-KR" sz="900" dirty="0">
                <a:solidFill>
                  <a:srgbClr val="4C4C4E"/>
                </a:solidFill>
                <a:latin typeface="Malgun Gothic"/>
                <a:cs typeface="Malgun Gothic"/>
              </a:rPr>
              <a:t>2026. 3. | KT </a:t>
            </a:r>
            <a:r>
              <a:rPr lang="ko-KR" altLang="en-US" sz="900" dirty="0">
                <a:solidFill>
                  <a:srgbClr val="4C4C4E"/>
                </a:solidFill>
                <a:latin typeface="Malgun Gothic"/>
                <a:cs typeface="Malgun Gothic"/>
              </a:rPr>
              <a:t>플랫폼기술본부</a:t>
            </a: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1513013" y="1671511"/>
            <a:ext cx="4201987" cy="676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229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  <a:defRPr/>
            </a:pPr>
            <a:r>
              <a:rPr lang="en-US" altLang="ko-KR" sz="1800" b="1" spc="-45" dirty="0">
                <a:solidFill>
                  <a:srgbClr val="0070C0"/>
                </a:solidFill>
                <a:latin typeface="Malgun Gothic"/>
                <a:cs typeface="Malgun Gothic"/>
              </a:rPr>
              <a:t>KT </a:t>
            </a:r>
            <a:r>
              <a:rPr lang="ko-KR" altLang="en-US" sz="1800" b="1" spc="-45" dirty="0">
                <a:solidFill>
                  <a:srgbClr val="0070C0"/>
                </a:solidFill>
                <a:latin typeface="Malgun Gothic"/>
                <a:cs typeface="Malgun Gothic"/>
              </a:rPr>
              <a:t>차세대 엔터프라이즈 미디어 플랫폼 </a:t>
            </a:r>
            <a:endParaRPr lang="en-US" altLang="ko-KR" sz="1800" b="1" spc="-45" dirty="0">
              <a:solidFill>
                <a:srgbClr val="0070C0"/>
              </a:solidFill>
              <a:latin typeface="Malgun Gothic"/>
              <a:cs typeface="Malgun Gothic"/>
            </a:endParaRPr>
          </a:p>
          <a:p>
            <a:pPr algn="l">
              <a:lnSpc>
                <a:spcPct val="110000"/>
              </a:lnSpc>
              <a:defRPr/>
            </a:pPr>
            <a:r>
              <a:rPr lang="en-US" altLang="ko-KR" sz="2400" b="1" spc="-45" dirty="0">
                <a:solidFill>
                  <a:srgbClr val="4C4C4E"/>
                </a:solidFill>
                <a:latin typeface="Malgun Gothic"/>
                <a:cs typeface="Malgun Gothic"/>
              </a:rPr>
              <a:t>K</a:t>
            </a:r>
            <a:r>
              <a:rPr lang="en-US" altLang="ko-KR" sz="1400" spc="-45" dirty="0">
                <a:solidFill>
                  <a:srgbClr val="4C4C4E"/>
                </a:solidFill>
                <a:latin typeface="Malgun Gothic"/>
                <a:cs typeface="Malgun Gothic"/>
              </a:rPr>
              <a:t>(Global)</a:t>
            </a:r>
            <a:r>
              <a:rPr lang="en-US" altLang="ko-KR" sz="2400" b="1" spc="-45" dirty="0">
                <a:solidFill>
                  <a:srgbClr val="4C4C4E"/>
                </a:solidFill>
                <a:latin typeface="Malgun Gothic"/>
                <a:cs typeface="Malgun Gothic"/>
              </a:rPr>
              <a:t> - Transcoder</a:t>
            </a:r>
            <a:r>
              <a:rPr lang="ko-KR" altLang="en-US" sz="2400" b="1" spc="-45" dirty="0">
                <a:solidFill>
                  <a:srgbClr val="4C4C4E"/>
                </a:solidFill>
                <a:latin typeface="Malgun Gothic"/>
                <a:cs typeface="Malgun Gothic"/>
              </a:rPr>
              <a:t> 개발</a:t>
            </a:r>
            <a:endParaRPr lang="en-US" altLang="ko-KR" sz="2400" b="1" spc="-45" dirty="0">
              <a:solidFill>
                <a:srgbClr val="4C4C4E"/>
              </a:solidFill>
              <a:latin typeface="Malgun Gothic"/>
              <a:cs typeface="Malgun Gothic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1513014" y="2521897"/>
            <a:ext cx="3567428" cy="199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R="0" lvl="0" indent="0" defTabSz="914229" fontAlgn="auto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1" i="0" u="none" strike="noStrike" cap="none" spc="-60" normalizeH="0" baseline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맑은 고딕"/>
                <a:ea typeface="맑은 고딕"/>
                <a:cs typeface="+mj-cs"/>
              </a:defRPr>
            </a:lvl1pPr>
          </a:lstStyle>
          <a:p>
            <a:r>
              <a:rPr lang="en-US" altLang="ko-KR" sz="1200" b="0" dirty="0">
                <a:solidFill>
                  <a:srgbClr val="4C4C4E"/>
                </a:solidFill>
                <a:latin typeface="Malgun Gothic"/>
                <a:cs typeface="Malgun Gothic"/>
              </a:rPr>
              <a:t>2026</a:t>
            </a:r>
            <a:r>
              <a:rPr lang="ko-KR" altLang="en-US" sz="1200" b="0" dirty="0">
                <a:solidFill>
                  <a:srgbClr val="4C4C4E"/>
                </a:solidFill>
                <a:latin typeface="Malgun Gothic"/>
                <a:cs typeface="Malgun Gothic"/>
              </a:rPr>
              <a:t>년 표준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13013" y="1423810"/>
            <a:ext cx="245727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lvl="0"/>
            <a:r>
              <a:rPr lang="en-US" altLang="ko-KR" sz="900" dirty="0">
                <a:solidFill>
                  <a:srgbClr val="4C4C4E"/>
                </a:solidFill>
                <a:latin typeface="Malgun Gothic"/>
                <a:cs typeface="Malgun Gothic"/>
              </a:rPr>
              <a:t>IT</a:t>
            </a:r>
            <a:r>
              <a:rPr lang="ko-KR" altLang="en-US" sz="900" dirty="0" err="1">
                <a:solidFill>
                  <a:srgbClr val="4C4C4E"/>
                </a:solidFill>
                <a:latin typeface="Malgun Gothic"/>
                <a:cs typeface="Malgun Gothic"/>
              </a:rPr>
              <a:t>투자컨설팅</a:t>
            </a:r>
            <a:r>
              <a:rPr lang="ko-KR" altLang="en-US" sz="900" dirty="0">
                <a:solidFill>
                  <a:srgbClr val="4C4C4E"/>
                </a:solidFill>
                <a:latin typeface="Malgun Gothic"/>
                <a:cs typeface="Malgun Gothic"/>
              </a:rPr>
              <a:t> 양식</a:t>
            </a:r>
          </a:p>
        </p:txBody>
      </p:sp>
    </p:spTree>
    <p:extLst>
      <p:ext uri="{BB962C8B-B14F-4D97-AF65-F5344CB8AC3E}">
        <p14:creationId xmlns:p14="http://schemas.microsoft.com/office/powerpoint/2010/main" val="2046811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CEF38-4DE6-934F-1412-F17B8C5BE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DB19630-FA80-0F31-AB0F-5C1C9E9B2DA9}"/>
              </a:ext>
            </a:extLst>
          </p:cNvPr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6BA7D4F-DB76-95CA-4CA4-2F49645A9E07}"/>
              </a:ext>
            </a:extLst>
          </p:cNvPr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상세 내역</a:t>
            </a:r>
            <a:endParaRPr lang="en-US" sz="1200" dirty="0"/>
          </a:p>
        </p:txBody>
      </p:sp>
      <p:graphicFrame>
        <p:nvGraphicFramePr>
          <p:cNvPr id="36" name="표 35">
            <a:extLst>
              <a:ext uri="{FF2B5EF4-FFF2-40B4-BE49-F238E27FC236}">
                <a16:creationId xmlns:a16="http://schemas.microsoft.com/office/drawing/2014/main" id="{A9FFFF37-E981-EE27-D755-1242087AAD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162967"/>
              </p:ext>
            </p:extLst>
          </p:nvPr>
        </p:nvGraphicFramePr>
        <p:xfrm>
          <a:off x="538480" y="478007"/>
          <a:ext cx="8067040" cy="407686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28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3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71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항  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상세 요구사항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기능 상세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비 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78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/>
                        <a:t>고품질 비디오</a:t>
                      </a:r>
                      <a:r>
                        <a:rPr lang="en-US" altLang="ko-KR" sz="1200" b="1" dirty="0"/>
                        <a:t>, </a:t>
                      </a:r>
                      <a:r>
                        <a:rPr lang="ko-KR" altLang="en-US" sz="1200" b="1" dirty="0"/>
                        <a:t>음성 확장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HDR10+ </a:t>
                      </a:r>
                      <a:r>
                        <a:rPr lang="ko-KR" altLang="en-US" sz="1100" dirty="0"/>
                        <a:t>트랜스코딩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HDR10+ </a:t>
                      </a:r>
                      <a:r>
                        <a:rPr lang="ko-KR" altLang="en-US" sz="1100" dirty="0"/>
                        <a:t>인코딩 영상 입수 프로토콜에서 추출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HDR10+ </a:t>
                      </a:r>
                      <a:r>
                        <a:rPr lang="ko-KR" altLang="en-US" sz="1100" dirty="0"/>
                        <a:t>영상 디코딩 및 인코딩 기능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HDR10+ </a:t>
                      </a:r>
                      <a:r>
                        <a:rPr lang="ko-KR" altLang="en-US" sz="1100" dirty="0"/>
                        <a:t>패키징 및 출력 기능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7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200" noProof="0" dirty="0">
                        <a:solidFill>
                          <a:schemeClr val="tx1"/>
                        </a:solidFill>
                        <a:latin typeface="KT서체 Light" panose="020B0600000101010101" pitchFamily="50" charset="-127"/>
                        <a:ea typeface="KT서체 Light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Dolby </a:t>
                      </a:r>
                      <a:r>
                        <a:rPr lang="ko-KR" altLang="en-US" sz="1100" dirty="0"/>
                        <a:t>트랜스코딩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SMPTE 302M, 337M </a:t>
                      </a:r>
                      <a:r>
                        <a:rPr lang="ko-KR" altLang="en-US" sz="1100" dirty="0" err="1"/>
                        <a:t>디먹싱</a:t>
                      </a:r>
                      <a:r>
                        <a:rPr lang="en-US" altLang="ko-KR" sz="1100" dirty="0"/>
                        <a:t>,</a:t>
                      </a:r>
                      <a:r>
                        <a:rPr lang="ko-KR" altLang="en-US" sz="1100" dirty="0"/>
                        <a:t> </a:t>
                      </a:r>
                      <a:r>
                        <a:rPr lang="ko-KR" altLang="en-US" sz="1100" dirty="0" err="1"/>
                        <a:t>돌비</a:t>
                      </a:r>
                      <a:r>
                        <a:rPr lang="ko-KR" altLang="en-US" sz="1100" dirty="0"/>
                        <a:t> 오디오 추출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Dolby</a:t>
                      </a:r>
                      <a:r>
                        <a:rPr lang="ko-KR" altLang="en-US" sz="1100" dirty="0"/>
                        <a:t> </a:t>
                      </a:r>
                      <a:r>
                        <a:rPr lang="en-US" altLang="ko-KR" sz="1100" dirty="0"/>
                        <a:t>e</a:t>
                      </a:r>
                      <a:r>
                        <a:rPr lang="ko-KR" altLang="en-US" sz="1100" dirty="0"/>
                        <a:t> 디코딩 및 </a:t>
                      </a:r>
                      <a:r>
                        <a:rPr lang="en-US" altLang="ko-KR" sz="1100" dirty="0"/>
                        <a:t>8</a:t>
                      </a:r>
                      <a:r>
                        <a:rPr lang="ko-KR" altLang="en-US" sz="1100" dirty="0"/>
                        <a:t>채널 이상 </a:t>
                      </a:r>
                      <a:r>
                        <a:rPr lang="en-US" altLang="ko-KR" sz="1100" dirty="0"/>
                        <a:t>PCM </a:t>
                      </a:r>
                      <a:r>
                        <a:rPr lang="ko-KR" altLang="en-US" sz="1100" dirty="0"/>
                        <a:t>오디오 처리 기능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Dolby digital plus </a:t>
                      </a:r>
                      <a:r>
                        <a:rPr lang="ko-KR" altLang="en-US" sz="1100" dirty="0"/>
                        <a:t>오디오 인코딩 기능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/>
                        <a:t>멀티오디오</a:t>
                      </a:r>
                      <a:r>
                        <a:rPr lang="ko-KR" altLang="en-US" sz="1100" dirty="0"/>
                        <a:t> 패키징 및 출력 기능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759903"/>
                  </a:ext>
                </a:extLst>
              </a:tr>
              <a:tr h="7009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메타 데이터 처리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HDR10+ </a:t>
                      </a:r>
                      <a:r>
                        <a:rPr lang="ko-KR" altLang="en-US" sz="1100" dirty="0"/>
                        <a:t>동적 메타데이터 추출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HDR10+ </a:t>
                      </a:r>
                      <a:r>
                        <a:rPr lang="ko-KR" altLang="en-US" sz="1100" dirty="0" err="1"/>
                        <a:t>비트스트림</a:t>
                      </a:r>
                      <a:r>
                        <a:rPr lang="ko-KR" altLang="en-US" sz="1100" dirty="0"/>
                        <a:t> 메타데이터 주입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377582"/>
                  </a:ext>
                </a:extLst>
              </a:tr>
              <a:tr h="716178">
                <a:tc row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GPU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활용 고성능 처리 기능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HDR10+ </a:t>
                      </a:r>
                      <a:r>
                        <a:rPr lang="en-US" altLang="ko-KR" sz="1100" dirty="0" err="1"/>
                        <a:t>gpu</a:t>
                      </a:r>
                      <a:r>
                        <a:rPr lang="en-US" altLang="ko-KR" sz="1100" dirty="0"/>
                        <a:t> </a:t>
                      </a:r>
                      <a:r>
                        <a:rPr lang="ko-KR" altLang="en-US" sz="1100" dirty="0"/>
                        <a:t>인</a:t>
                      </a:r>
                      <a:r>
                        <a:rPr lang="en-US" altLang="ko-KR" sz="1100" dirty="0"/>
                        <a:t>/</a:t>
                      </a:r>
                      <a:r>
                        <a:rPr lang="ko-KR" altLang="en-US" sz="1100" dirty="0"/>
                        <a:t>디코딩 처리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/>
                        <a:t>HDR10+ </a:t>
                      </a:r>
                      <a:r>
                        <a:rPr lang="ko-KR" altLang="en-US" sz="1100" baseline="0" dirty="0"/>
                        <a:t>영상 </a:t>
                      </a:r>
                      <a:r>
                        <a:rPr lang="en-US" altLang="ko-KR" sz="1100" baseline="0" dirty="0"/>
                        <a:t>GPU </a:t>
                      </a:r>
                      <a:r>
                        <a:rPr lang="ko-KR" altLang="en-US" sz="1100" baseline="0" dirty="0"/>
                        <a:t>기반 디코딩</a:t>
                      </a:r>
                      <a:r>
                        <a:rPr lang="en-US" altLang="ko-KR" sz="1100" baseline="0" dirty="0"/>
                        <a:t>, </a:t>
                      </a:r>
                      <a:r>
                        <a:rPr lang="ko-KR" altLang="en-US" sz="1100" baseline="0" dirty="0"/>
                        <a:t>인코딩 처리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aseline="0" dirty="0"/>
                        <a:t>멀티 </a:t>
                      </a:r>
                      <a:r>
                        <a:rPr lang="en-US" altLang="ko-KR" sz="1100" baseline="0" dirty="0"/>
                        <a:t>GPU </a:t>
                      </a:r>
                      <a:r>
                        <a:rPr lang="ko-KR" altLang="en-US" sz="1100" baseline="0" dirty="0"/>
                        <a:t>사용 동시 트랜스코딩 기능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aseline="0" dirty="0"/>
                        <a:t>멀티 </a:t>
                      </a:r>
                      <a:r>
                        <a:rPr lang="en-US" altLang="ko-KR" sz="1100" baseline="0" dirty="0"/>
                        <a:t>GPU </a:t>
                      </a:r>
                      <a:r>
                        <a:rPr lang="ko-KR" altLang="en-US" sz="1100" baseline="0" dirty="0"/>
                        <a:t>할당 부하분산 기능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494974"/>
                  </a:ext>
                </a:extLst>
              </a:tr>
              <a:tr h="716178">
                <a:tc vMerge="1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Container </a:t>
                      </a:r>
                      <a:r>
                        <a:rPr lang="ko-KR" altLang="en-US" sz="1100" dirty="0"/>
                        <a:t>기반 처리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/>
                        <a:t>Container </a:t>
                      </a:r>
                      <a:r>
                        <a:rPr lang="ko-KR" altLang="en-US" sz="1100" baseline="0" dirty="0"/>
                        <a:t>기반 패키징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/>
                        <a:t>Container – GPU </a:t>
                      </a:r>
                      <a:r>
                        <a:rPr lang="ko-KR" altLang="en-US" sz="1100" baseline="0" dirty="0"/>
                        <a:t>매핑 기능</a:t>
                      </a:r>
                      <a:endParaRPr lang="en-US" altLang="ko-KR" sz="1100" baseline="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0106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7108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E8A17-C47C-39A5-90EC-EE97C4CD8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CCBA733-4176-CEC9-60A0-563195A1F9BC}"/>
              </a:ext>
            </a:extLst>
          </p:cNvPr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DE3457C-07EA-C244-BA4A-EAE0394BD148}"/>
              </a:ext>
            </a:extLst>
          </p:cNvPr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상세 내역</a:t>
            </a:r>
            <a:endParaRPr lang="en-US" sz="12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F7F7622-299E-0E93-FA38-5D9FDCA8A63F}"/>
              </a:ext>
            </a:extLst>
          </p:cNvPr>
          <p:cNvSpPr/>
          <p:nvPr/>
        </p:nvSpPr>
        <p:spPr>
          <a:xfrm>
            <a:off x="525790" y="521119"/>
            <a:ext cx="2865017" cy="199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 defTabSz="975022">
              <a:lnSpc>
                <a:spcPct val="120000"/>
              </a:lnSpc>
              <a:buClr>
                <a:prstClr val="black">
                  <a:lumMod val="65000"/>
                  <a:lumOff val="35000"/>
                </a:prstClr>
              </a:buClr>
              <a:buFont typeface="Arial" panose="020B0604020202020204" pitchFamily="34" charset="0"/>
              <a:buChar char="•"/>
            </a:pPr>
            <a:r>
              <a:rPr lang="ko-KR" altLang="en-US" sz="12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KT서체 Light" panose="020B0600000101010101" pitchFamily="50" charset="-127"/>
                <a:ea typeface="KT서체 Light" panose="020B0600000101010101" pitchFamily="50" charset="-127"/>
              </a:rPr>
              <a:t>구성도 및 프로세스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FAA951-63D3-C487-EB4C-7041BB75CBA2}"/>
              </a:ext>
            </a:extLst>
          </p:cNvPr>
          <p:cNvSpPr txBox="1"/>
          <p:nvPr/>
        </p:nvSpPr>
        <p:spPr>
          <a:xfrm>
            <a:off x="2197665" y="831324"/>
            <a:ext cx="2161684" cy="29117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92" b="1" dirty="0">
                <a:latin typeface="+mn-ea"/>
              </a:rPr>
              <a:t>K Transcoder System</a:t>
            </a:r>
            <a:endParaRPr lang="ko-KR" altLang="en-US" sz="1292" b="1" dirty="0">
              <a:latin typeface="+mn-ea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9A8DFE-0038-A358-6813-E8A5027509D6}"/>
              </a:ext>
            </a:extLst>
          </p:cNvPr>
          <p:cNvSpPr/>
          <p:nvPr/>
        </p:nvSpPr>
        <p:spPr>
          <a:xfrm>
            <a:off x="2191795" y="1195985"/>
            <a:ext cx="4322999" cy="37877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62">
                <a:noFill/>
              </a:rPr>
              <a:t>P</a:t>
            </a:r>
            <a:endParaRPr lang="ko-KR" altLang="en-US" sz="1662">
              <a:noFill/>
            </a:endParaRPr>
          </a:p>
        </p:txBody>
      </p:sp>
      <p:sp>
        <p:nvSpPr>
          <p:cNvPr id="8" name="AutoShape 290">
            <a:extLst>
              <a:ext uri="{FF2B5EF4-FFF2-40B4-BE49-F238E27FC236}">
                <a16:creationId xmlns:a16="http://schemas.microsoft.com/office/drawing/2014/main" id="{35E5C2C2-E995-13A7-9E16-16E9115B2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240" y="2007740"/>
            <a:ext cx="1129972" cy="479526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ko-KR" altLang="en-US" sz="1292" kern="0" dirty="0">
                <a:solidFill>
                  <a:prstClr val="black"/>
                </a:solidFill>
                <a:latin typeface="맑은 고딕"/>
                <a:ea typeface="맑은 고딕"/>
              </a:rPr>
              <a:t>스트림 </a:t>
            </a: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Reader</a:t>
            </a:r>
          </a:p>
          <a:p>
            <a:pPr algn="ctr" defTabSz="844083">
              <a:defRPr/>
            </a:pP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(SRT/TS)</a:t>
            </a:r>
            <a:endParaRPr lang="ko-KR" altLang="en-US" sz="923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9" name="AutoShape 290">
            <a:extLst>
              <a:ext uri="{FF2B5EF4-FFF2-40B4-BE49-F238E27FC236}">
                <a16:creationId xmlns:a16="http://schemas.microsoft.com/office/drawing/2014/main" id="{C71FE920-0BB2-94D0-5BB8-73724849B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634" y="1644068"/>
            <a:ext cx="901780" cy="479496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Manager</a:t>
            </a:r>
          </a:p>
          <a:p>
            <a:pPr algn="ctr" defTabSz="844083">
              <a:defRPr/>
            </a:pP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System</a:t>
            </a:r>
            <a:endParaRPr lang="ko-KR" altLang="en-US" sz="1292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1" name="AutoShape 290">
            <a:extLst>
              <a:ext uri="{FF2B5EF4-FFF2-40B4-BE49-F238E27FC236}">
                <a16:creationId xmlns:a16="http://schemas.microsoft.com/office/drawing/2014/main" id="{94C3DC72-34B8-25B4-0F2E-4063D2BA6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900" y="1682274"/>
            <a:ext cx="1060356" cy="418163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Live</a:t>
            </a:r>
            <a:r>
              <a:rPr lang="ko-KR" altLang="en-US" sz="1292" kern="0" dirty="0">
                <a:solidFill>
                  <a:prstClr val="black"/>
                </a:solidFill>
                <a:latin typeface="맑은 고딕"/>
                <a:ea typeface="맑은 고딕"/>
              </a:rPr>
              <a:t> 방송</a:t>
            </a:r>
            <a:endParaRPr lang="en-US" altLang="ko-KR" sz="1292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6" name="AutoShape 290">
            <a:extLst>
              <a:ext uri="{FF2B5EF4-FFF2-40B4-BE49-F238E27FC236}">
                <a16:creationId xmlns:a16="http://schemas.microsoft.com/office/drawing/2014/main" id="{206F202C-1611-BA28-E03C-48F34F709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1478" y="1674734"/>
            <a:ext cx="1129972" cy="4181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ko-KR" altLang="en-US" sz="1292" kern="0" dirty="0">
                <a:solidFill>
                  <a:prstClr val="black"/>
                </a:solidFill>
                <a:latin typeface="맑은 고딕"/>
                <a:ea typeface="맑은 고딕"/>
              </a:rPr>
              <a:t>멀티</a:t>
            </a: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DRM</a:t>
            </a:r>
            <a:endParaRPr lang="ko-KR" altLang="en-US" sz="1292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45195EB7-7FF1-D3AC-E357-039C67EB2118}"/>
              </a:ext>
            </a:extLst>
          </p:cNvPr>
          <p:cNvCxnSpPr>
            <a:cxnSpLocks/>
            <a:stCxn id="8" idx="2"/>
            <a:endCxn id="99" idx="0"/>
          </p:cNvCxnSpPr>
          <p:nvPr/>
        </p:nvCxnSpPr>
        <p:spPr>
          <a:xfrm>
            <a:off x="3068226" y="2487266"/>
            <a:ext cx="0" cy="609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E70DCE63-95F8-6B5B-EE90-0BCDEB7AD6FA}"/>
              </a:ext>
            </a:extLst>
          </p:cNvPr>
          <p:cNvCxnSpPr>
            <a:stCxn id="11" idx="3"/>
            <a:endCxn id="8" idx="1"/>
          </p:cNvCxnSpPr>
          <p:nvPr/>
        </p:nvCxnSpPr>
        <p:spPr>
          <a:xfrm>
            <a:off x="1646256" y="1891356"/>
            <a:ext cx="856984" cy="356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E5CF131-0FEE-74A6-9426-89296342B4D1}"/>
              </a:ext>
            </a:extLst>
          </p:cNvPr>
          <p:cNvSpPr txBox="1"/>
          <p:nvPr/>
        </p:nvSpPr>
        <p:spPr>
          <a:xfrm>
            <a:off x="1548017" y="1723728"/>
            <a:ext cx="991813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23" dirty="0">
                <a:latin typeface="+mn-ea"/>
              </a:rPr>
              <a:t>입수 프로토콜</a:t>
            </a:r>
            <a:endParaRPr lang="en-US" altLang="ko-KR" sz="923" dirty="0">
              <a:latin typeface="+mn-ea"/>
            </a:endParaRPr>
          </a:p>
          <a:p>
            <a:pPr algn="ctr"/>
            <a:r>
              <a:rPr lang="en-US" altLang="ko-KR" sz="923" dirty="0">
                <a:latin typeface="+mn-ea"/>
              </a:rPr>
              <a:t>(SRT/TS)</a:t>
            </a:r>
            <a:endParaRPr lang="ko-KR" altLang="en-US" sz="923" dirty="0">
              <a:latin typeface="+mn-ea"/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2B3DAF7F-3D19-5324-527F-AA5081E0599C}"/>
              </a:ext>
            </a:extLst>
          </p:cNvPr>
          <p:cNvCxnSpPr>
            <a:cxnSpLocks/>
            <a:stCxn id="9" idx="1"/>
            <a:endCxn id="8" idx="3"/>
          </p:cNvCxnSpPr>
          <p:nvPr/>
        </p:nvCxnSpPr>
        <p:spPr>
          <a:xfrm flipH="1">
            <a:off x="3633212" y="1883816"/>
            <a:ext cx="375422" cy="36368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F8D8E92E-D8A4-1CFC-7588-304B5FEDA770}"/>
              </a:ext>
            </a:extLst>
          </p:cNvPr>
          <p:cNvGrpSpPr/>
          <p:nvPr/>
        </p:nvGrpSpPr>
        <p:grpSpPr>
          <a:xfrm>
            <a:off x="3997411" y="376147"/>
            <a:ext cx="924224" cy="538243"/>
            <a:chOff x="736921" y="1016038"/>
            <a:chExt cx="1001243" cy="583097"/>
          </a:xfrm>
        </p:grpSpPr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30564C6E-B3A6-48B1-4C12-7F30581FD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491" y="1016038"/>
              <a:ext cx="506475" cy="407627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F1E85A5-4B46-853C-DAD6-1A8E7B12FF0A}"/>
                </a:ext>
              </a:extLst>
            </p:cNvPr>
            <p:cNvSpPr txBox="1"/>
            <p:nvPr/>
          </p:nvSpPr>
          <p:spPr>
            <a:xfrm>
              <a:off x="736921" y="1445888"/>
              <a:ext cx="1001243" cy="15324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noAutofit/>
            </a:bodyPr>
            <a:lstStyle/>
            <a:p>
              <a:pPr algn="ctr"/>
              <a:r>
                <a:rPr lang="ko-KR" altLang="en-US" sz="923" spc="-55" dirty="0">
                  <a:latin typeface="+mn-ea"/>
                </a:rPr>
                <a:t>운영자</a:t>
              </a:r>
            </a:p>
          </p:txBody>
        </p:sp>
      </p:grpSp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46F4423E-FC66-CCD8-EABA-983F6D51267D}"/>
              </a:ext>
            </a:extLst>
          </p:cNvPr>
          <p:cNvCxnSpPr>
            <a:stCxn id="47" idx="2"/>
            <a:endCxn id="9" idx="0"/>
          </p:cNvCxnSpPr>
          <p:nvPr/>
        </p:nvCxnSpPr>
        <p:spPr>
          <a:xfrm>
            <a:off x="4459523" y="914390"/>
            <a:ext cx="1" cy="7296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AB3DA33A-7E06-917D-8E1E-2657BD0792BF}"/>
              </a:ext>
            </a:extLst>
          </p:cNvPr>
          <p:cNvSpPr txBox="1"/>
          <p:nvPr/>
        </p:nvSpPr>
        <p:spPr>
          <a:xfrm>
            <a:off x="3892209" y="1216376"/>
            <a:ext cx="1212756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23" dirty="0">
                <a:latin typeface="+mn-ea"/>
              </a:rPr>
              <a:t>입수 </a:t>
            </a:r>
            <a:r>
              <a:rPr lang="en-US" altLang="ko-KR" sz="923" dirty="0">
                <a:latin typeface="+mn-ea"/>
              </a:rPr>
              <a:t>/ </a:t>
            </a:r>
            <a:r>
              <a:rPr lang="ko-KR" altLang="en-US" sz="923" dirty="0">
                <a:latin typeface="+mn-ea"/>
              </a:rPr>
              <a:t>출력 등록</a:t>
            </a:r>
            <a:endParaRPr lang="en-US" altLang="ko-KR" sz="923" dirty="0">
              <a:latin typeface="+mn-ea"/>
            </a:endParaRPr>
          </a:p>
          <a:p>
            <a:pPr algn="ctr"/>
            <a:r>
              <a:rPr lang="ko-KR" altLang="en-US" sz="923" dirty="0">
                <a:latin typeface="+mn-ea"/>
              </a:rPr>
              <a:t>설정 관리</a:t>
            </a:r>
            <a:endParaRPr lang="en-US" altLang="ko-KR" sz="923" dirty="0">
              <a:latin typeface="+mn-ea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AB8D06-0C2E-8C11-AC66-A769D91E3E55}"/>
              </a:ext>
            </a:extLst>
          </p:cNvPr>
          <p:cNvSpPr txBox="1"/>
          <p:nvPr/>
        </p:nvSpPr>
        <p:spPr>
          <a:xfrm>
            <a:off x="5752919" y="2139027"/>
            <a:ext cx="1359082" cy="23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23" dirty="0">
                <a:latin typeface="+mn-ea"/>
              </a:rPr>
              <a:t>SPEKE v2 ( CPIX )</a:t>
            </a:r>
            <a:endParaRPr lang="ko-KR" altLang="en-US" sz="923" dirty="0">
              <a:latin typeface="+mn-ea"/>
            </a:endParaRPr>
          </a:p>
        </p:txBody>
      </p:sp>
      <p:cxnSp>
        <p:nvCxnSpPr>
          <p:cNvPr id="56" name="꺾인 연결선 271">
            <a:extLst>
              <a:ext uri="{FF2B5EF4-FFF2-40B4-BE49-F238E27FC236}">
                <a16:creationId xmlns:a16="http://schemas.microsoft.com/office/drawing/2014/main" id="{EA2C1FB5-A601-9A92-94EE-E9F4E473A3CD}"/>
              </a:ext>
            </a:extLst>
          </p:cNvPr>
          <p:cNvCxnSpPr>
            <a:cxnSpLocks/>
            <a:stCxn id="60" idx="0"/>
            <a:endCxn id="16" idx="1"/>
          </p:cNvCxnSpPr>
          <p:nvPr/>
        </p:nvCxnSpPr>
        <p:spPr>
          <a:xfrm rot="5400000" flipH="1" flipV="1">
            <a:off x="5662531" y="1927725"/>
            <a:ext cx="1212856" cy="11250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utoShape 290">
            <a:extLst>
              <a:ext uri="{FF2B5EF4-FFF2-40B4-BE49-F238E27FC236}">
                <a16:creationId xmlns:a16="http://schemas.microsoft.com/office/drawing/2014/main" id="{30E8E3D3-C0DD-CAFE-C047-2C0C157B3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550" y="3096672"/>
            <a:ext cx="901780" cy="479526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Packager</a:t>
            </a:r>
          </a:p>
          <a:p>
            <a:pPr algn="ctr" defTabSz="844083">
              <a:defRPr/>
            </a:pP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923" kern="0" dirty="0">
                <a:solidFill>
                  <a:prstClr val="black"/>
                </a:solidFill>
                <a:latin typeface="맑은 고딕"/>
                <a:ea typeface="맑은 고딕"/>
              </a:rPr>
              <a:t>미디어 출력</a:t>
            </a: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lang="ko-KR" altLang="en-US" sz="923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D4CEEAFF-1BDE-328D-DAFC-43E9D42D9C21}"/>
              </a:ext>
            </a:extLst>
          </p:cNvPr>
          <p:cNvGrpSpPr/>
          <p:nvPr/>
        </p:nvGrpSpPr>
        <p:grpSpPr>
          <a:xfrm>
            <a:off x="7073618" y="859385"/>
            <a:ext cx="884840" cy="458356"/>
            <a:chOff x="6917224" y="5547914"/>
            <a:chExt cx="958577" cy="496553"/>
          </a:xfrm>
        </p:grpSpPr>
        <p:sp>
          <p:nvSpPr>
            <p:cNvPr id="64" name="AutoShape 290">
              <a:extLst>
                <a:ext uri="{FF2B5EF4-FFF2-40B4-BE49-F238E27FC236}">
                  <a16:creationId xmlns:a16="http://schemas.microsoft.com/office/drawing/2014/main" id="{954309F3-9371-4402-4497-816E2273E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7224" y="5547914"/>
              <a:ext cx="459893" cy="213373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ysClr val="window" lastClr="FFFFFF">
                  <a:lumMod val="65000"/>
                </a:sysClr>
              </a:solidFill>
              <a:round/>
              <a:headEnd/>
              <a:tailEnd/>
            </a:ln>
            <a:effectLst/>
          </p:spPr>
          <p:txBody>
            <a:bodyPr wrap="none" anchor="b"/>
            <a:lstStyle/>
            <a:p>
              <a:pPr algn="ctr" defTabSz="844083">
                <a:defRPr/>
              </a:pPr>
              <a:endParaRPr lang="ko-KR" altLang="en-US" sz="1292" kern="0">
                <a:solidFill>
                  <a:prstClr val="black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C9B78B0-1949-0989-E8F7-8DC506C1B129}"/>
                </a:ext>
              </a:extLst>
            </p:cNvPr>
            <p:cNvSpPr txBox="1"/>
            <p:nvPr/>
          </p:nvSpPr>
          <p:spPr>
            <a:xfrm>
              <a:off x="7383630" y="5554083"/>
              <a:ext cx="485802" cy="223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38">
                  <a:latin typeface="+mn-ea"/>
                </a:rPr>
                <a:t>신규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083377C-6274-B027-85D9-2FB47A55B129}"/>
                </a:ext>
              </a:extLst>
            </p:cNvPr>
            <p:cNvSpPr txBox="1"/>
            <p:nvPr/>
          </p:nvSpPr>
          <p:spPr>
            <a:xfrm>
              <a:off x="7389999" y="5821419"/>
              <a:ext cx="485802" cy="223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38">
                  <a:latin typeface="+mn-ea"/>
                </a:rPr>
                <a:t>변경</a:t>
              </a:r>
            </a:p>
          </p:txBody>
        </p:sp>
        <p:sp>
          <p:nvSpPr>
            <p:cNvPr id="67" name="AutoShape 290">
              <a:extLst>
                <a:ext uri="{FF2B5EF4-FFF2-40B4-BE49-F238E27FC236}">
                  <a16:creationId xmlns:a16="http://schemas.microsoft.com/office/drawing/2014/main" id="{8385003C-DD78-82CC-B9D9-124AB9A6E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7224" y="5815251"/>
              <a:ext cx="459893" cy="213373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75000"/>
              </a:schemeClr>
            </a:solidFill>
            <a:ln w="9525">
              <a:solidFill>
                <a:sysClr val="window" lastClr="FFFFFF">
                  <a:lumMod val="65000"/>
                </a:sysClr>
              </a:solidFill>
              <a:round/>
              <a:headEnd/>
              <a:tailEnd/>
            </a:ln>
            <a:effectLst/>
          </p:spPr>
          <p:txBody>
            <a:bodyPr wrap="none" anchor="b"/>
            <a:lstStyle/>
            <a:p>
              <a:pPr algn="ctr" defTabSz="844083">
                <a:defRPr/>
              </a:pPr>
              <a:endParaRPr lang="ko-KR" altLang="en-US" sz="1292" kern="0">
                <a:solidFill>
                  <a:prstClr val="black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42359F5F-2135-0EEC-6878-41A1FEE54DB7}"/>
              </a:ext>
            </a:extLst>
          </p:cNvPr>
          <p:cNvSpPr txBox="1"/>
          <p:nvPr/>
        </p:nvSpPr>
        <p:spPr>
          <a:xfrm>
            <a:off x="6965684" y="2862278"/>
            <a:ext cx="1663966" cy="80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23" dirty="0">
                <a:latin typeface="+mn-ea"/>
              </a:rPr>
              <a:t>HLS / DASH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23" dirty="0">
                <a:latin typeface="+mn-ea"/>
              </a:rPr>
              <a:t>( with Low Latency 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23" dirty="0">
                <a:latin typeface="+mn-ea"/>
              </a:rPr>
              <a:t>SRT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23" dirty="0">
                <a:latin typeface="+mn-ea"/>
              </a:rPr>
              <a:t>RTMP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23" dirty="0">
                <a:latin typeface="+mn-ea"/>
              </a:rPr>
              <a:t>MPEG TS</a:t>
            </a:r>
          </a:p>
        </p:txBody>
      </p:sp>
      <p:sp>
        <p:nvSpPr>
          <p:cNvPr id="89" name="AutoShape 290">
            <a:extLst>
              <a:ext uri="{FF2B5EF4-FFF2-40B4-BE49-F238E27FC236}">
                <a16:creationId xmlns:a16="http://schemas.microsoft.com/office/drawing/2014/main" id="{B94F11E6-8AE4-6613-D6E5-16CDD945F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900" y="2290902"/>
            <a:ext cx="1060356" cy="418163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Live</a:t>
            </a:r>
            <a:r>
              <a:rPr lang="ko-KR" altLang="en-US" sz="1292" kern="0" dirty="0">
                <a:solidFill>
                  <a:prstClr val="black"/>
                </a:solidFill>
                <a:latin typeface="맑은 고딕"/>
                <a:ea typeface="맑은 고딕"/>
              </a:rPr>
              <a:t> 방송백업</a:t>
            </a:r>
            <a:endParaRPr lang="en-US" altLang="ko-KR" sz="1292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cxnSp>
        <p:nvCxnSpPr>
          <p:cNvPr id="90" name="직선 화살표 연결선 89">
            <a:extLst>
              <a:ext uri="{FF2B5EF4-FFF2-40B4-BE49-F238E27FC236}">
                <a16:creationId xmlns:a16="http://schemas.microsoft.com/office/drawing/2014/main" id="{E9AA0356-7229-7E93-3D39-493CD38DD944}"/>
              </a:ext>
            </a:extLst>
          </p:cNvPr>
          <p:cNvCxnSpPr>
            <a:cxnSpLocks/>
            <a:stCxn id="89" idx="3"/>
            <a:endCxn id="8" idx="1"/>
          </p:cNvCxnSpPr>
          <p:nvPr/>
        </p:nvCxnSpPr>
        <p:spPr>
          <a:xfrm flipV="1">
            <a:off x="1646256" y="2247503"/>
            <a:ext cx="856984" cy="252481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AutoShape 290">
            <a:extLst>
              <a:ext uri="{FF2B5EF4-FFF2-40B4-BE49-F238E27FC236}">
                <a16:creationId xmlns:a16="http://schemas.microsoft.com/office/drawing/2014/main" id="{8FD61825-9191-AD16-DCB4-A00353A9E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240" y="3096672"/>
            <a:ext cx="1129972" cy="479526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ko-KR" altLang="en-US" sz="1292" kern="0" dirty="0" err="1">
                <a:solidFill>
                  <a:prstClr val="black"/>
                </a:solidFill>
                <a:latin typeface="맑은 고딕"/>
                <a:ea typeface="맑은 고딕"/>
              </a:rPr>
              <a:t>디먹서</a:t>
            </a:r>
            <a:endParaRPr lang="en-US" altLang="ko-KR" sz="1292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defTabSz="844083">
              <a:defRPr/>
            </a:pP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(HDR10+</a:t>
            </a:r>
          </a:p>
          <a:p>
            <a:pPr algn="ctr" defTabSz="844083">
              <a:defRPr/>
            </a:pP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/ Dolby Audio)</a:t>
            </a:r>
            <a:endParaRPr lang="ko-KR" altLang="en-US" sz="923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03" name="AutoShape 290">
            <a:extLst>
              <a:ext uri="{FF2B5EF4-FFF2-40B4-BE49-F238E27FC236}">
                <a16:creationId xmlns:a16="http://schemas.microsoft.com/office/drawing/2014/main" id="{EFF87702-0D64-F5A5-FC00-D38F3E1D68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3619" y="3096672"/>
            <a:ext cx="1129972" cy="479526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ko-KR" altLang="en-US" sz="1292" kern="0" dirty="0" err="1">
                <a:solidFill>
                  <a:prstClr val="black"/>
                </a:solidFill>
                <a:latin typeface="맑은 고딕"/>
                <a:ea typeface="맑은 고딕"/>
              </a:rPr>
              <a:t>트랜스코더</a:t>
            </a:r>
            <a:endParaRPr lang="en-US" altLang="ko-KR" sz="1292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defTabSz="844083">
              <a:defRPr/>
            </a:pP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923" kern="0" dirty="0" err="1">
                <a:solidFill>
                  <a:prstClr val="black"/>
                </a:solidFill>
                <a:latin typeface="맑은 고딕"/>
                <a:ea typeface="맑은 고딕"/>
              </a:rPr>
              <a:t>디코더</a:t>
            </a: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 / </a:t>
            </a:r>
            <a:r>
              <a:rPr lang="ko-KR" altLang="en-US" sz="923" kern="0" dirty="0">
                <a:solidFill>
                  <a:prstClr val="black"/>
                </a:solidFill>
                <a:latin typeface="맑은 고딕"/>
                <a:ea typeface="맑은 고딕"/>
              </a:rPr>
              <a:t>인코더</a:t>
            </a: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endParaRPr lang="ko-KR" altLang="en-US" sz="923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cxnSp>
        <p:nvCxnSpPr>
          <p:cNvPr id="104" name="직선 화살표 연결선 103">
            <a:extLst>
              <a:ext uri="{FF2B5EF4-FFF2-40B4-BE49-F238E27FC236}">
                <a16:creationId xmlns:a16="http://schemas.microsoft.com/office/drawing/2014/main" id="{3B2BB4A1-0FEE-28F4-C681-AEC8356357E2}"/>
              </a:ext>
            </a:extLst>
          </p:cNvPr>
          <p:cNvCxnSpPr>
            <a:cxnSpLocks/>
            <a:stCxn id="99" idx="3"/>
            <a:endCxn id="103" idx="1"/>
          </p:cNvCxnSpPr>
          <p:nvPr/>
        </p:nvCxnSpPr>
        <p:spPr>
          <a:xfrm>
            <a:off x="3633212" y="3336435"/>
            <a:ext cx="280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화살표 연결선 109">
            <a:extLst>
              <a:ext uri="{FF2B5EF4-FFF2-40B4-BE49-F238E27FC236}">
                <a16:creationId xmlns:a16="http://schemas.microsoft.com/office/drawing/2014/main" id="{7BB1CE6F-FFE9-0E3E-6CD1-C5BAAE00799E}"/>
              </a:ext>
            </a:extLst>
          </p:cNvPr>
          <p:cNvCxnSpPr>
            <a:cxnSpLocks/>
            <a:stCxn id="103" idx="3"/>
            <a:endCxn id="60" idx="1"/>
          </p:cNvCxnSpPr>
          <p:nvPr/>
        </p:nvCxnSpPr>
        <p:spPr>
          <a:xfrm>
            <a:off x="5043591" y="3336435"/>
            <a:ext cx="2119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구부러진 연결선 238">
            <a:extLst>
              <a:ext uri="{FF2B5EF4-FFF2-40B4-BE49-F238E27FC236}">
                <a16:creationId xmlns:a16="http://schemas.microsoft.com/office/drawing/2014/main" id="{1B6CD9AD-FCB9-FC2A-3390-84AD7B224357}"/>
              </a:ext>
            </a:extLst>
          </p:cNvPr>
          <p:cNvCxnSpPr>
            <a:cxnSpLocks/>
          </p:cNvCxnSpPr>
          <p:nvPr/>
        </p:nvCxnSpPr>
        <p:spPr>
          <a:xfrm rot="16200000" flipH="1">
            <a:off x="5779940" y="2950661"/>
            <a:ext cx="239763" cy="564986"/>
          </a:xfrm>
          <a:prstGeom prst="curvedConnector4">
            <a:avLst>
              <a:gd name="adj1" fmla="val -88010"/>
              <a:gd name="adj2" fmla="val 13734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0EDD323B-1B4C-BD98-657B-4189A094F02A}"/>
              </a:ext>
            </a:extLst>
          </p:cNvPr>
          <p:cNvSpPr txBox="1"/>
          <p:nvPr/>
        </p:nvSpPr>
        <p:spPr>
          <a:xfrm>
            <a:off x="5706440" y="2656723"/>
            <a:ext cx="1061024" cy="23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23" dirty="0">
                <a:latin typeface="+mn-ea"/>
              </a:rPr>
              <a:t>암호화 처리</a:t>
            </a:r>
          </a:p>
        </p:txBody>
      </p:sp>
      <p:cxnSp>
        <p:nvCxnSpPr>
          <p:cNvPr id="120" name="직선 연결선 119">
            <a:extLst>
              <a:ext uri="{FF2B5EF4-FFF2-40B4-BE49-F238E27FC236}">
                <a16:creationId xmlns:a16="http://schemas.microsoft.com/office/drawing/2014/main" id="{F91D32A3-6FE7-3D8C-023D-E0553EF852C6}"/>
              </a:ext>
            </a:extLst>
          </p:cNvPr>
          <p:cNvCxnSpPr>
            <a:cxnSpLocks/>
            <a:stCxn id="9" idx="2"/>
            <a:endCxn id="103" idx="0"/>
          </p:cNvCxnSpPr>
          <p:nvPr/>
        </p:nvCxnSpPr>
        <p:spPr>
          <a:xfrm>
            <a:off x="4459524" y="2123564"/>
            <a:ext cx="19081" cy="97310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7C71565B-8CA7-608D-7DB3-E38DE0EC8F83}"/>
              </a:ext>
            </a:extLst>
          </p:cNvPr>
          <p:cNvSpPr txBox="1"/>
          <p:nvPr/>
        </p:nvSpPr>
        <p:spPr>
          <a:xfrm>
            <a:off x="2851275" y="1623939"/>
            <a:ext cx="1103059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23" dirty="0">
                <a:latin typeface="+mn-ea"/>
              </a:rPr>
              <a:t>입수 설정 </a:t>
            </a:r>
            <a:r>
              <a:rPr lang="en-US" altLang="ko-KR" sz="923" dirty="0">
                <a:latin typeface="+mn-ea"/>
              </a:rPr>
              <a:t>(</a:t>
            </a:r>
            <a:r>
              <a:rPr lang="ko-KR" altLang="en-US" sz="923" dirty="0">
                <a:latin typeface="+mn-ea"/>
              </a:rPr>
              <a:t>프로토콜</a:t>
            </a:r>
            <a:r>
              <a:rPr lang="en-US" altLang="ko-KR" sz="923" dirty="0">
                <a:latin typeface="+mn-ea"/>
              </a:rPr>
              <a:t>/</a:t>
            </a:r>
            <a:r>
              <a:rPr lang="ko-KR" altLang="en-US" sz="923" dirty="0">
                <a:latin typeface="+mn-ea"/>
              </a:rPr>
              <a:t>이중화</a:t>
            </a:r>
            <a:r>
              <a:rPr lang="en-US" altLang="ko-KR" sz="923" dirty="0">
                <a:latin typeface="+mn-ea"/>
              </a:rPr>
              <a:t>)</a:t>
            </a:r>
            <a:endParaRPr lang="ko-KR" altLang="en-US" sz="923" dirty="0">
              <a:latin typeface="+mn-ea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FB89E75-3A2F-E94E-9216-2427DD6E884C}"/>
              </a:ext>
            </a:extLst>
          </p:cNvPr>
          <p:cNvSpPr txBox="1"/>
          <p:nvPr/>
        </p:nvSpPr>
        <p:spPr>
          <a:xfrm>
            <a:off x="3395528" y="2532059"/>
            <a:ext cx="1103059" cy="518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23" dirty="0">
                <a:latin typeface="+mn-ea"/>
              </a:rPr>
              <a:t>트랜스코딩 설정 </a:t>
            </a:r>
            <a:r>
              <a:rPr lang="en-US" altLang="ko-KR" sz="923" dirty="0">
                <a:latin typeface="+mn-ea"/>
              </a:rPr>
              <a:t>(</a:t>
            </a:r>
            <a:r>
              <a:rPr lang="ko-KR" altLang="en-US" sz="923" dirty="0">
                <a:latin typeface="+mn-ea"/>
              </a:rPr>
              <a:t>출력 품질</a:t>
            </a:r>
            <a:r>
              <a:rPr lang="en-US" altLang="ko-KR" sz="923" dirty="0">
                <a:latin typeface="+mn-ea"/>
              </a:rPr>
              <a:t>/</a:t>
            </a:r>
            <a:r>
              <a:rPr lang="ko-KR" altLang="en-US" sz="923" dirty="0">
                <a:latin typeface="+mn-ea"/>
              </a:rPr>
              <a:t>멀티 프로파일</a:t>
            </a:r>
            <a:r>
              <a:rPr lang="en-US" altLang="ko-KR" sz="923" dirty="0">
                <a:latin typeface="+mn-ea"/>
              </a:rPr>
              <a:t>)</a:t>
            </a:r>
            <a:endParaRPr lang="ko-KR" altLang="en-US" sz="923" dirty="0">
              <a:latin typeface="+mn-ea"/>
            </a:endParaRPr>
          </a:p>
        </p:txBody>
      </p:sp>
      <p:cxnSp>
        <p:nvCxnSpPr>
          <p:cNvPr id="126" name="직선 연결선 125">
            <a:extLst>
              <a:ext uri="{FF2B5EF4-FFF2-40B4-BE49-F238E27FC236}">
                <a16:creationId xmlns:a16="http://schemas.microsoft.com/office/drawing/2014/main" id="{1CD9756A-5F2B-936D-87BF-CF631A468380}"/>
              </a:ext>
            </a:extLst>
          </p:cNvPr>
          <p:cNvCxnSpPr>
            <a:cxnSpLocks/>
            <a:stCxn id="9" idx="3"/>
            <a:endCxn id="60" idx="0"/>
          </p:cNvCxnSpPr>
          <p:nvPr/>
        </p:nvCxnSpPr>
        <p:spPr>
          <a:xfrm>
            <a:off x="4910414" y="1883816"/>
            <a:ext cx="796026" cy="12128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A6428501-882F-4B6D-937C-EFCDB85D14D5}"/>
              </a:ext>
            </a:extLst>
          </p:cNvPr>
          <p:cNvSpPr txBox="1"/>
          <p:nvPr/>
        </p:nvSpPr>
        <p:spPr>
          <a:xfrm>
            <a:off x="4622641" y="2233732"/>
            <a:ext cx="841899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23" dirty="0">
                <a:latin typeface="+mn-ea"/>
              </a:rPr>
              <a:t>암호화 </a:t>
            </a:r>
            <a:r>
              <a:rPr lang="en-US" altLang="ko-KR" sz="923" dirty="0">
                <a:latin typeface="+mn-ea"/>
              </a:rPr>
              <a:t>/ </a:t>
            </a:r>
            <a:r>
              <a:rPr lang="ko-KR" altLang="en-US" sz="923" dirty="0">
                <a:latin typeface="+mn-ea"/>
              </a:rPr>
              <a:t>패키징 설정</a:t>
            </a:r>
          </a:p>
        </p:txBody>
      </p:sp>
      <p:sp>
        <p:nvSpPr>
          <p:cNvPr id="133" name="AutoShape 290">
            <a:extLst>
              <a:ext uri="{FF2B5EF4-FFF2-40B4-BE49-F238E27FC236}">
                <a16:creationId xmlns:a16="http://schemas.microsoft.com/office/drawing/2014/main" id="{CD0DAF8B-706F-81A5-48D8-54EFE2574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9045" y="4397958"/>
            <a:ext cx="1129972" cy="316469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S302M / S337M</a:t>
            </a:r>
          </a:p>
          <a:p>
            <a:pPr algn="ctr" defTabSz="844083">
              <a:defRPr/>
            </a:pPr>
            <a:r>
              <a:rPr lang="ko-KR" altLang="en-US" sz="923" kern="0" dirty="0">
                <a:solidFill>
                  <a:prstClr val="black"/>
                </a:solidFill>
                <a:latin typeface="맑은 고딕"/>
                <a:ea typeface="맑은 고딕"/>
              </a:rPr>
              <a:t>파서 </a:t>
            </a: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/ </a:t>
            </a:r>
            <a:r>
              <a:rPr lang="ko-KR" altLang="en-US" sz="923" kern="0" dirty="0">
                <a:solidFill>
                  <a:prstClr val="black"/>
                </a:solidFill>
                <a:latin typeface="맑은 고딕"/>
                <a:ea typeface="맑은 고딕"/>
              </a:rPr>
              <a:t>추출</a:t>
            </a:r>
          </a:p>
        </p:txBody>
      </p:sp>
      <p:cxnSp>
        <p:nvCxnSpPr>
          <p:cNvPr id="134" name="직선 화살표 연결선 133">
            <a:extLst>
              <a:ext uri="{FF2B5EF4-FFF2-40B4-BE49-F238E27FC236}">
                <a16:creationId xmlns:a16="http://schemas.microsoft.com/office/drawing/2014/main" id="{1FA338CD-1B6B-210B-D6F4-8AB42DE196D4}"/>
              </a:ext>
            </a:extLst>
          </p:cNvPr>
          <p:cNvCxnSpPr>
            <a:cxnSpLocks/>
            <a:stCxn id="132" idx="3"/>
            <a:endCxn id="135" idx="1"/>
          </p:cNvCxnSpPr>
          <p:nvPr/>
        </p:nvCxnSpPr>
        <p:spPr>
          <a:xfrm>
            <a:off x="3629017" y="4166233"/>
            <a:ext cx="3070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화살표 연결선 138">
            <a:extLst>
              <a:ext uri="{FF2B5EF4-FFF2-40B4-BE49-F238E27FC236}">
                <a16:creationId xmlns:a16="http://schemas.microsoft.com/office/drawing/2014/main" id="{6D4DD52A-D0FF-E9C8-B9A1-C0B08749C25C}"/>
              </a:ext>
            </a:extLst>
          </p:cNvPr>
          <p:cNvCxnSpPr>
            <a:cxnSpLocks/>
            <a:stCxn id="144" idx="0"/>
            <a:endCxn id="103" idx="2"/>
          </p:cNvCxnSpPr>
          <p:nvPr/>
        </p:nvCxnSpPr>
        <p:spPr>
          <a:xfrm flipH="1" flipV="1">
            <a:off x="4478605" y="3576198"/>
            <a:ext cx="8209" cy="834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1929A20B-6291-BA03-5206-10075FA38E37}"/>
              </a:ext>
            </a:extLst>
          </p:cNvPr>
          <p:cNvSpPr txBox="1"/>
          <p:nvPr/>
        </p:nvSpPr>
        <p:spPr>
          <a:xfrm>
            <a:off x="3936056" y="4020648"/>
            <a:ext cx="1103059" cy="29117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 defTabSz="844083">
              <a:defRPr sz="1292" kern="0">
                <a:solidFill>
                  <a:prstClr val="black"/>
                </a:solidFill>
                <a:latin typeface="맑은 고딕"/>
                <a:ea typeface="맑은 고딕"/>
              </a:defRPr>
            </a:lvl1pPr>
          </a:lstStyle>
          <a:p>
            <a:r>
              <a:rPr lang="en-US" altLang="ko-KR" dirty="0"/>
              <a:t>JSON</a:t>
            </a:r>
            <a:r>
              <a:rPr lang="ko-KR" altLang="en-US" dirty="0"/>
              <a:t> 메타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6EA7B120-38F8-7096-C35D-9FBB98299DF2}"/>
              </a:ext>
            </a:extLst>
          </p:cNvPr>
          <p:cNvSpPr txBox="1"/>
          <p:nvPr/>
        </p:nvSpPr>
        <p:spPr>
          <a:xfrm>
            <a:off x="3534172" y="3639556"/>
            <a:ext cx="972868" cy="23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23" dirty="0">
                <a:latin typeface="+mn-ea"/>
              </a:rPr>
              <a:t>SEI </a:t>
            </a:r>
            <a:r>
              <a:rPr lang="ko-KR" altLang="en-US" sz="923" dirty="0">
                <a:latin typeface="+mn-ea"/>
              </a:rPr>
              <a:t>메타 주입</a:t>
            </a:r>
          </a:p>
        </p:txBody>
      </p:sp>
      <p:cxnSp>
        <p:nvCxnSpPr>
          <p:cNvPr id="143" name="직선 화살표 연결선 142">
            <a:extLst>
              <a:ext uri="{FF2B5EF4-FFF2-40B4-BE49-F238E27FC236}">
                <a16:creationId xmlns:a16="http://schemas.microsoft.com/office/drawing/2014/main" id="{9D3AEB8D-EAF4-2A1C-0C01-F7FA2F2D28B8}"/>
              </a:ext>
            </a:extLst>
          </p:cNvPr>
          <p:cNvCxnSpPr>
            <a:cxnSpLocks/>
            <a:stCxn id="133" idx="3"/>
            <a:endCxn id="144" idx="1"/>
          </p:cNvCxnSpPr>
          <p:nvPr/>
        </p:nvCxnSpPr>
        <p:spPr>
          <a:xfrm>
            <a:off x="3629017" y="4556193"/>
            <a:ext cx="3062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54FAB4A2-C3E8-D790-4BA6-AB34795199A4}"/>
              </a:ext>
            </a:extLst>
          </p:cNvPr>
          <p:cNvSpPr txBox="1"/>
          <p:nvPr/>
        </p:nvSpPr>
        <p:spPr>
          <a:xfrm>
            <a:off x="3935284" y="4410608"/>
            <a:ext cx="1103059" cy="29117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 defTabSz="844083">
              <a:defRPr sz="1292" kern="0">
                <a:solidFill>
                  <a:prstClr val="black"/>
                </a:solidFill>
                <a:latin typeface="맑은 고딕"/>
                <a:ea typeface="맑은 고딕"/>
              </a:defRPr>
            </a:lvl1pPr>
          </a:lstStyle>
          <a:p>
            <a:r>
              <a:rPr lang="en-US" altLang="ko-KR" dirty="0"/>
              <a:t>Dolby </a:t>
            </a:r>
            <a:r>
              <a:rPr lang="ko-KR" altLang="en-US" dirty="0"/>
              <a:t>오디오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93710C00-A4FE-A21E-5904-9DB8E7568491}"/>
              </a:ext>
            </a:extLst>
          </p:cNvPr>
          <p:cNvSpPr txBox="1"/>
          <p:nvPr/>
        </p:nvSpPr>
        <p:spPr>
          <a:xfrm>
            <a:off x="4408446" y="3816969"/>
            <a:ext cx="972868" cy="23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23" dirty="0">
                <a:latin typeface="+mn-ea"/>
              </a:rPr>
              <a:t>Dolby Audio</a:t>
            </a:r>
            <a:endParaRPr lang="ko-KR" altLang="en-US" sz="923" dirty="0">
              <a:latin typeface="+mn-ea"/>
            </a:endParaRPr>
          </a:p>
        </p:txBody>
      </p:sp>
      <p:sp>
        <p:nvSpPr>
          <p:cNvPr id="150" name="AutoShape 290">
            <a:extLst>
              <a:ext uri="{FF2B5EF4-FFF2-40B4-BE49-F238E27FC236}">
                <a16:creationId xmlns:a16="http://schemas.microsoft.com/office/drawing/2014/main" id="{03513459-C31D-20C9-48E6-F05FAE6A0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0576" y="4347110"/>
            <a:ext cx="1129972" cy="418163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ko-KR" altLang="en-US" sz="1292" kern="0" dirty="0" err="1">
                <a:solidFill>
                  <a:prstClr val="black"/>
                </a:solidFill>
                <a:latin typeface="맑은 고딕"/>
                <a:ea typeface="맑은 고딕"/>
              </a:rPr>
              <a:t>돌비</a:t>
            </a:r>
            <a:r>
              <a:rPr lang="ko-KR" altLang="en-US" sz="1292" kern="0" dirty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en-US" altLang="ko-KR" sz="1292" kern="0" dirty="0">
                <a:solidFill>
                  <a:prstClr val="black"/>
                </a:solidFill>
                <a:latin typeface="맑은 고딕"/>
                <a:ea typeface="맑은 고딕"/>
              </a:rPr>
              <a:t>SDK</a:t>
            </a:r>
            <a:endParaRPr lang="ko-KR" altLang="en-US" sz="1292" kern="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cxnSp>
        <p:nvCxnSpPr>
          <p:cNvPr id="151" name="직선 화살표 연결선 150">
            <a:extLst>
              <a:ext uri="{FF2B5EF4-FFF2-40B4-BE49-F238E27FC236}">
                <a16:creationId xmlns:a16="http://schemas.microsoft.com/office/drawing/2014/main" id="{B07251C8-E21A-F805-DB51-13AFC8E60198}"/>
              </a:ext>
            </a:extLst>
          </p:cNvPr>
          <p:cNvCxnSpPr>
            <a:cxnSpLocks/>
            <a:stCxn id="144" idx="3"/>
            <a:endCxn id="150" idx="1"/>
          </p:cNvCxnSpPr>
          <p:nvPr/>
        </p:nvCxnSpPr>
        <p:spPr>
          <a:xfrm flipV="1">
            <a:off x="5038343" y="4556192"/>
            <a:ext cx="212233" cy="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화살표: 오른쪽 154">
            <a:extLst>
              <a:ext uri="{FF2B5EF4-FFF2-40B4-BE49-F238E27FC236}">
                <a16:creationId xmlns:a16="http://schemas.microsoft.com/office/drawing/2014/main" id="{C8C269C0-77F2-E9B8-B4DD-99A24CF743DF}"/>
              </a:ext>
            </a:extLst>
          </p:cNvPr>
          <p:cNvSpPr/>
          <p:nvPr/>
        </p:nvSpPr>
        <p:spPr>
          <a:xfrm>
            <a:off x="6416174" y="3251105"/>
            <a:ext cx="536991" cy="1332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6" name="직선 화살표 연결선 155">
            <a:extLst>
              <a:ext uri="{FF2B5EF4-FFF2-40B4-BE49-F238E27FC236}">
                <a16:creationId xmlns:a16="http://schemas.microsoft.com/office/drawing/2014/main" id="{81D7FDE5-E6DA-A2F1-9DD6-E1C350AEF7CB}"/>
              </a:ext>
            </a:extLst>
          </p:cNvPr>
          <p:cNvCxnSpPr>
            <a:cxnSpLocks/>
            <a:stCxn id="99" idx="2"/>
            <a:endCxn id="133" idx="0"/>
          </p:cNvCxnSpPr>
          <p:nvPr/>
        </p:nvCxnSpPr>
        <p:spPr>
          <a:xfrm flipH="1">
            <a:off x="3064031" y="3576198"/>
            <a:ext cx="4195" cy="821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AutoShape 290">
            <a:extLst>
              <a:ext uri="{FF2B5EF4-FFF2-40B4-BE49-F238E27FC236}">
                <a16:creationId xmlns:a16="http://schemas.microsoft.com/office/drawing/2014/main" id="{E8C2C557-B989-D2D2-4933-2700421D4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9045" y="4007998"/>
            <a:ext cx="1129972" cy="316469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ysClr val="window" lastClr="FFFFFF">
                <a:lumMod val="65000"/>
              </a:sys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844083">
              <a:defRPr/>
            </a:pP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HDR10+</a:t>
            </a:r>
            <a:r>
              <a:rPr lang="ko-KR" altLang="en-US" sz="923" kern="0" dirty="0">
                <a:solidFill>
                  <a:prstClr val="black"/>
                </a:solidFill>
                <a:latin typeface="맑은 고딕"/>
                <a:ea typeface="맑은 고딕"/>
              </a:rPr>
              <a:t> 메타데이터</a:t>
            </a:r>
            <a:endParaRPr lang="en-US" altLang="ko-KR" sz="923" kern="0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algn="ctr" defTabSz="844083">
              <a:defRPr/>
            </a:pPr>
            <a:r>
              <a:rPr lang="ko-KR" altLang="en-US" sz="923" kern="0" dirty="0">
                <a:solidFill>
                  <a:prstClr val="black"/>
                </a:solidFill>
                <a:latin typeface="맑은 고딕"/>
                <a:ea typeface="맑은 고딕"/>
              </a:rPr>
              <a:t>파서 </a:t>
            </a:r>
            <a:r>
              <a:rPr lang="en-US" altLang="ko-KR" sz="923" kern="0" dirty="0">
                <a:solidFill>
                  <a:prstClr val="black"/>
                </a:solidFill>
                <a:latin typeface="맑은 고딕"/>
                <a:ea typeface="맑은 고딕"/>
              </a:rPr>
              <a:t>/ </a:t>
            </a:r>
            <a:r>
              <a:rPr lang="ko-KR" altLang="en-US" sz="923" kern="0" dirty="0">
                <a:solidFill>
                  <a:prstClr val="black"/>
                </a:solidFill>
                <a:latin typeface="맑은 고딕"/>
                <a:ea typeface="맑은 고딕"/>
              </a:rPr>
              <a:t>추출</a:t>
            </a:r>
          </a:p>
        </p:txBody>
      </p:sp>
    </p:spTree>
    <p:extLst>
      <p:ext uri="{BB962C8B-B14F-4D97-AF65-F5344CB8AC3E}">
        <p14:creationId xmlns:p14="http://schemas.microsoft.com/office/powerpoint/2010/main" val="2789249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상세 내역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–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방향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75488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글로벌 최고 수준의 미디어 경험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을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제공하기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위한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4대 핵심 개발 </a:t>
            </a:r>
            <a:r>
              <a:rPr lang="en-US" b="1" dirty="0" err="1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방향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을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수립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274320" y="1463040"/>
            <a:ext cx="42519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822960" y="162763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Core 1: 99.99%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High Availability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2176272"/>
            <a:ext cx="356616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무중단 N+M 이중화 설계 및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Cross-Site Active-Active 아키텍처.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663440" y="1463040"/>
            <a:ext cx="42519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5212080" y="162763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Core 2: Multi-DRM &amp; JITP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(Just-In-Time Packaging)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212080" y="2176272"/>
            <a:ext cx="356616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요청 시점 즉시 패키징을 통한 </a:t>
            </a:r>
            <a:r>
              <a:rPr lang="en-US" sz="1100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비용</a:t>
            </a: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ko-KR" alt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혁신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및 완벽한 콘텐츠 보안(SPEKE v2).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3154680"/>
            <a:ext cx="42519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822960" y="331927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Core 3: Universal Player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Support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3867912"/>
            <a:ext cx="356616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모든 디바이스, 코덱, 해상도를 100%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커버하는 적응형 비트레이트(ABR).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63440" y="3154680"/>
            <a:ext cx="425196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5212080" y="3319272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Core 4: AI Content</a:t>
            </a:r>
            <a:endParaRPr lang="en-US" sz="1300" dirty="0"/>
          </a:p>
          <a:p>
            <a:pPr marL="0" indent="0">
              <a:buNone/>
            </a:pPr>
            <a:r>
              <a:rPr lang="en-US" sz="13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Intelligence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212080" y="3867912"/>
            <a:ext cx="356616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KT AICT 비전이 반영된 AI 씬(Scene)</a:t>
            </a:r>
            <a:endParaRPr lang="en-US" sz="1100" dirty="0"/>
          </a:p>
          <a:p>
            <a:pPr marL="0" indent="0" algn="l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인지 인코딩 및 스마트 썸네일 추출.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상세 내역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-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방향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Core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+mj-ea"/>
                <a:ea typeface="+mj-ea"/>
                <a:cs typeface="Malgun Gothic" pitchFamily="34" charset="-120"/>
              </a:rPr>
              <a:t>[Core 1]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무중단 N+M 이중화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설계를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통해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+mj-ea"/>
                <a:ea typeface="+mj-ea"/>
                <a:cs typeface="Malgun Gothic" pitchFamily="34" charset="-120"/>
              </a:rPr>
              <a:t>99.99% </a:t>
            </a:r>
            <a:r>
              <a:rPr lang="en-US" b="1" dirty="0" err="1">
                <a:solidFill>
                  <a:srgbClr val="C00000"/>
                </a:solidFill>
                <a:latin typeface="+mj-ea"/>
                <a:ea typeface="+mj-ea"/>
                <a:cs typeface="Malgun Gothic" pitchFamily="34" charset="-120"/>
              </a:rPr>
              <a:t>신뢰성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ko-KR" alt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충족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949440" y="457200"/>
            <a:ext cx="1920240" cy="960120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6995160" y="475488"/>
            <a:ext cx="1783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99.99% SLA의 비즈니스 가치: </a:t>
            </a:r>
            <a:r>
              <a:rPr lang="en-US" sz="8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연간 다운타임 허용치 52분. 단 한 번의 프라임 타임 방송 사고를 방지하여 고객의 </a:t>
            </a:r>
            <a:r>
              <a:rPr lang="en-US" sz="85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수억 원 손실</a:t>
            </a:r>
            <a:r>
              <a:rPr lang="en-US" sz="8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을 막는 강력한 프리미엄 세일즈 포인트.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274320" y="1463040"/>
            <a:ext cx="457200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201168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Primary Site (Site A)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743200" y="1554480"/>
            <a:ext cx="192024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r">
              <a:buNone/>
            </a:pPr>
            <a:r>
              <a:rPr lang="en-US" sz="9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Secondary Site (Site B)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65760" y="187452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411480" y="187452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Ingest Servers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926080" y="187452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2971800" y="187452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Ingest Servers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828800" y="1874520"/>
            <a:ext cx="9144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⟷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237744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411480" y="237744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Transcode GPU Pool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2926080" y="237744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2971800" y="237744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Transcode GPU Pool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828800" y="2377440"/>
            <a:ext cx="9144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⟷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65760" y="288036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411480" y="288036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DRM KMS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2926080" y="288036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2971800" y="288036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DRM KMS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828800" y="2880360"/>
            <a:ext cx="9144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⟷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365760" y="338328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4"/>
          <p:cNvSpPr/>
          <p:nvPr/>
        </p:nvSpPr>
        <p:spPr>
          <a:xfrm>
            <a:off x="411480" y="338328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Load Balancers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2926080" y="338328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6"/>
          <p:cNvSpPr/>
          <p:nvPr/>
        </p:nvSpPr>
        <p:spPr>
          <a:xfrm>
            <a:off x="2971800" y="338328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Load Balancers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828800" y="3383280"/>
            <a:ext cx="9144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⟷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365760" y="388620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411480" y="388620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Storage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2926080" y="3886200"/>
            <a:ext cx="1371600" cy="365760"/>
          </a:xfrm>
          <a:prstGeom prst="rect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1"/>
          <p:cNvSpPr/>
          <p:nvPr/>
        </p:nvSpPr>
        <p:spPr>
          <a:xfrm>
            <a:off x="2971800" y="3886200"/>
            <a:ext cx="12801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Storage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1828800" y="3886200"/>
            <a:ext cx="91440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⟷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1554480" y="3246120"/>
            <a:ext cx="15544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Active-Active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Bi-directional Replication / Failover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365760" y="4709160"/>
            <a:ext cx="438912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✓ N+M Redundancy   ✓ Zero-Downtime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5029200" y="1463040"/>
            <a:ext cx="37490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Component-level Redundancy (Zero-Downtime 보장)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5029200" y="1856232"/>
            <a:ext cx="3749040" cy="0"/>
          </a:xfrm>
          <a:prstGeom prst="line">
            <a:avLst/>
          </a:prstGeom>
          <a:noFill/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5029200" y="1920240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Ingest: </a:t>
            </a: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2+1 per site 설계 ⏱ (&lt;50ms Failover, 0 Frames loss)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029200" y="2304288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Transcode: </a:t>
            </a: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N+M GPU Pool ⇄ (&lt;200ms Failover)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029200" y="2688336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DRM KMS: </a:t>
            </a: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2+0 Active-Active 구성 ⇄ (&lt;1ms Failover)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029200" y="3154680"/>
            <a:ext cx="374904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운영 연속성 (Zero-Downtime Operations)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5029200" y="3547872"/>
            <a:ext cx="3749040" cy="0"/>
          </a:xfrm>
          <a:prstGeom prst="line">
            <a:avLst/>
          </a:prstGeom>
          <a:noFill/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4" name="Text 42"/>
          <p:cNvSpPr/>
          <p:nvPr/>
        </p:nvSpPr>
        <p:spPr>
          <a:xfrm>
            <a:off x="5029200" y="3611880"/>
            <a:ext cx="37490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Kubernetes 기반 Rolling Deployment.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5029200" y="4114800"/>
            <a:ext cx="37490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버전 전환 시 리스크를 원천 차단하는 Blue-Green Deployment 아키텍처.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상세 내역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–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방향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Core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+mj-ea"/>
                <a:ea typeface="+mj-ea"/>
                <a:cs typeface="Malgun Gothic" pitchFamily="34" charset="-120"/>
              </a:rPr>
              <a:t>[Core 2]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요청 시점 즉시 패키징(JITP)과 통합 Multi-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DRM으로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스토리지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비용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ko-KR" alt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혁신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" y="1371600"/>
            <a:ext cx="859536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411480" y="1444752"/>
            <a:ext cx="82296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JITP (Just-In-Time Packaging) 패러다임 전환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11480" y="1810512"/>
            <a:ext cx="731520" cy="256032"/>
          </a:xfrm>
          <a:prstGeom prst="rect">
            <a:avLst/>
          </a:prstGeom>
          <a:solidFill>
            <a:srgbClr val="9E9E9E"/>
          </a:solidFill>
          <a:ln w="12700">
            <a:solidFill>
              <a:srgbClr val="9E9E9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411480" y="1810512"/>
            <a:ext cx="7315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Before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11480" y="2103120"/>
            <a:ext cx="3977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원본 영상 → HLS(MP4, m3u8) + DASH(MPD, m4s) → HLS 1080p / HLS 720p / DASH 1080p / DASH 720p → MASSIVE STORAGE</a:t>
            </a:r>
            <a:endParaRPr lang="en-US" sz="900" dirty="0"/>
          </a:p>
          <a:p>
            <a:pPr marL="0" indent="0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Before: HLS, DASH 등 포맷별 원본을 모두 사전 렌더링하여 스토리지 낭비 심각.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526280" y="1810512"/>
            <a:ext cx="731520" cy="256032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4526280" y="1810512"/>
            <a:ext cx="73152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After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526280" y="2103120"/>
            <a:ext cx="4251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원본 영상 → JITP Engine (On-the-fly Packaging) → 시청자 요청 시점
</a:t>
            </a:r>
            <a:r>
              <a:rPr lang="en-US" sz="9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스토리지 비용 90% </a:t>
            </a:r>
            <a:r>
              <a:rPr lang="en-US" sz="900" b="1" dirty="0" err="1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절감</a:t>
            </a:r>
            <a:r>
              <a:rPr lang="en-US" sz="9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After: 원본 영상 하나만 보관하고, 시청자 요청 시점(On-the-fly)에 즉시 패키징. 스토리지 비용 90% </a:t>
            </a:r>
            <a:r>
              <a:rPr lang="en-US" sz="900" dirty="0" err="1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절감</a:t>
            </a:r>
            <a:r>
              <a:rPr lang="en-US" sz="9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74320" y="3246120"/>
            <a:ext cx="859536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411480" y="3319272"/>
            <a:ext cx="82296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완벽한 콘텐츠 보안 (SPEKE v2 &amp; Multi-DRM)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11480" y="3703320"/>
            <a:ext cx="41148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Unified DRM Pipeline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Secure Key Exchange + Key Rotation →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Google Widevine / MS PlayReady / Apple FairPlay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0" y="3730752"/>
            <a:ext cx="42062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CENC (Common Encryption) 완벽 지원.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0" y="4151376"/>
            <a:ext cx="42062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Google Widevine, MS PlayReady, Apple FairPlay를 단일 파이프라인으로 통합.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572000" y="4572000"/>
            <a:ext cx="420624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SPEKE v2를 통한 자동 Key Rotation 및 Live Key Injection 지원.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상세 내역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–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방향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Core 3 &amp; 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+mj-ea"/>
                <a:ea typeface="+mj-ea"/>
                <a:cs typeface="Malgun Gothic" pitchFamily="34" charset="-120"/>
              </a:rPr>
              <a:t>[Core 3 &amp; 4]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100% 디바이스 호환성과 AI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기반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인코딩으로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최고의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시청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경험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제공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" y="1417320"/>
            <a:ext cx="420624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411480" y="1508760"/>
            <a:ext cx="393192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Universal Player Support (100% 시장 커버리지)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11480" y="1920240"/>
            <a:ext cx="393192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240p~4K / ~1Mbps~20Mbps+ 해상도 전 구간 지원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11480" y="2286000"/>
            <a:ext cx="3931920" cy="4572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/>
          <p:cNvSpPr/>
          <p:nvPr/>
        </p:nvSpPr>
        <p:spPr>
          <a:xfrm>
            <a:off x="502920" y="2103120"/>
            <a:ext cx="640080" cy="274320"/>
          </a:xfrm>
          <a:prstGeom prst="rect">
            <a:avLst/>
          </a:prstGeom>
          <a:solidFill>
            <a:srgbClr val="D0D0D0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502920" y="2148840"/>
            <a:ext cx="64008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240p</a:t>
            </a:r>
            <a:endParaRPr lang="en-US" sz="700" dirty="0"/>
          </a:p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~1M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1252728" y="1901952"/>
            <a:ext cx="640080" cy="475488"/>
          </a:xfrm>
          <a:prstGeom prst="rect">
            <a:avLst/>
          </a:prstGeom>
          <a:solidFill>
            <a:srgbClr val="D0D0D0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1252728" y="1947672"/>
            <a:ext cx="640080" cy="4754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480p</a:t>
            </a:r>
            <a:endParaRPr lang="en-US" sz="700" dirty="0"/>
          </a:p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~3M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002536" y="1700784"/>
            <a:ext cx="640080" cy="676656"/>
          </a:xfrm>
          <a:prstGeom prst="rect">
            <a:avLst/>
          </a:prstGeom>
          <a:solidFill>
            <a:srgbClr val="D0D0D0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2002536" y="1746504"/>
            <a:ext cx="640080" cy="6766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720p</a:t>
            </a:r>
            <a:endParaRPr lang="en-US" sz="700" dirty="0"/>
          </a:p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~5M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2752344" y="1499616"/>
            <a:ext cx="640080" cy="877824"/>
          </a:xfrm>
          <a:prstGeom prst="rect">
            <a:avLst/>
          </a:prstGeom>
          <a:solidFill>
            <a:srgbClr val="D0D0D0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2752344" y="1545336"/>
            <a:ext cx="640080" cy="87782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1080p</a:t>
            </a:r>
            <a:endParaRPr lang="en-US" sz="700" dirty="0"/>
          </a:p>
          <a:p>
            <a:pPr marL="0" indent="0" algn="ctr">
              <a:buNone/>
            </a:pPr>
            <a:r>
              <a:rPr lang="en-US" sz="7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~8M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3502152" y="1298448"/>
            <a:ext cx="640080" cy="1078992"/>
          </a:xfrm>
          <a:prstGeom prst="rect">
            <a:avLst/>
          </a:prstGeom>
          <a:solidFill>
            <a:srgbClr val="C00000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3502152" y="1344168"/>
            <a:ext cx="64008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4K</a:t>
            </a:r>
            <a:endParaRPr lang="en-US" sz="700" dirty="0"/>
          </a:p>
          <a:p>
            <a:pPr marL="0" indent="0" algn="ctr">
              <a:buNone/>
            </a:pPr>
            <a:r>
              <a:rPr lang="en-US" sz="7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~20M+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411480" y="329184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Content-aware ABR Ladder: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콘텐츠 특성에 맞춰 해상도(4K~240p)와 비트레이트를 동적으로 자동 생성. 시청 완료율 30% 향상 기대.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11480" y="397764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H.264 / HEVC / AV1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멀티 코덱 지원 및 프리미엄 HDR(SDR/HLG/HDR10+), Dolby Atmos 오디오 완벽 대응.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663440" y="1417320"/>
            <a:ext cx="420624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4800600" y="1508760"/>
            <a:ext cx="393192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Content Intelligence (AICT 역량 융합)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00600" y="1920240"/>
            <a:ext cx="3931920" cy="1234440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4846320" y="1965960"/>
            <a:ext cx="3840480" cy="1143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Scene Analysis → CDN Bandwidth Savings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[Complex Scene] ←→ [Action Scene]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비트레이트 동적 최적화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800600" y="329184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AI Scend 인지 인코딩 (Scene Detection):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장면의 복잡도를 AI가 분석하여 대역폭(CDN)을 30~40% 절감하는 넷플릭스 수준의 인코딩 기술.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00600" y="397764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• AI Thumbnail: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영상 내 핵심 장면을 자동 추출하여 운영자의 수작업 리소스 최소화.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상세 내역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-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시스템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아키텍처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Ingest부터 Origin까지, 모든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병목을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제거한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고성능</a:t>
            </a:r>
            <a:r>
              <a:rPr lang="en-US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Multi-Site </a:t>
            </a:r>
            <a:r>
              <a:rPr lang="en-US" b="1" dirty="0" err="1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아키텍처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ko-KR" alt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설계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228600" y="1463040"/>
            <a:ext cx="16002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274320" y="1554480"/>
            <a:ext cx="150876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Ingest Layer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92608" y="2606040"/>
            <a:ext cx="1472184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Dual Ingest 지원 및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Frame-level Sync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(&lt;50ms 목표)로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입력 안정성 확보.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847088" y="3063240"/>
            <a:ext cx="118872" cy="109728"/>
          </a:xfrm>
          <a:prstGeom prst="rect">
            <a:avLst/>
          </a:prstGeom>
          <a:solidFill>
            <a:srgbClr val="404040"/>
          </a:solidFill>
          <a:ln w="12700">
            <a:solidFill>
              <a:srgbClr val="40404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/>
          <p:cNvSpPr/>
          <p:nvPr/>
        </p:nvSpPr>
        <p:spPr>
          <a:xfrm>
            <a:off x="1984248" y="1463040"/>
            <a:ext cx="16002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2029968" y="1554480"/>
            <a:ext cx="150876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Transcode Layer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(GPU Pool)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048256" y="2606040"/>
            <a:ext cx="1472184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N+M 클러스터링 기반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고성능 인코딩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(HEVC/AV1/HDR10+).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02736" y="3063240"/>
            <a:ext cx="118872" cy="109728"/>
          </a:xfrm>
          <a:prstGeom prst="rect">
            <a:avLst/>
          </a:prstGeom>
          <a:solidFill>
            <a:srgbClr val="404040"/>
          </a:solidFill>
          <a:ln w="12700">
            <a:solidFill>
              <a:srgbClr val="40404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1"/>
          <p:cNvSpPr/>
          <p:nvPr/>
        </p:nvSpPr>
        <p:spPr>
          <a:xfrm>
            <a:off x="3739896" y="1463040"/>
            <a:ext cx="1600200" cy="3291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3785616" y="1554480"/>
            <a:ext cx="150876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Packager &amp;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DRM Layer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803904" y="2606040"/>
            <a:ext cx="1472184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Go 기반의 초고속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Stateless Packager.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SPEKE v2를 통한 외부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DRM(Axinom, Irdeto 등)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실시간 연등.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358384" y="3063240"/>
            <a:ext cx="118872" cy="109728"/>
          </a:xfrm>
          <a:prstGeom prst="rect">
            <a:avLst/>
          </a:prstGeom>
          <a:solidFill>
            <a:srgbClr val="404040"/>
          </a:solidFill>
          <a:ln w="12700">
            <a:solidFill>
              <a:srgbClr val="40404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Shape 15"/>
          <p:cNvSpPr/>
          <p:nvPr/>
        </p:nvSpPr>
        <p:spPr>
          <a:xfrm>
            <a:off x="5495544" y="1463040"/>
            <a:ext cx="16002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5541264" y="1554480"/>
            <a:ext cx="150876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Origin &amp; Cache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Layer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559552" y="2606040"/>
            <a:ext cx="1472184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Edge Cache(30min TTL)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및 GeoDNS 구성을 통한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초저지연 전송.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114032" y="3063240"/>
            <a:ext cx="118872" cy="109728"/>
          </a:xfrm>
          <a:prstGeom prst="rect">
            <a:avLst/>
          </a:prstGeom>
          <a:solidFill>
            <a:srgbClr val="404040"/>
          </a:solidFill>
          <a:ln w="12700">
            <a:solidFill>
              <a:srgbClr val="40404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9"/>
          <p:cNvSpPr/>
          <p:nvPr/>
        </p:nvSpPr>
        <p:spPr>
          <a:xfrm>
            <a:off x="7251192" y="1463040"/>
            <a:ext cx="16002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7296912" y="1554480"/>
            <a:ext cx="150876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Multi-Region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Storage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15200" y="2606040"/>
            <a:ext cx="1472184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AWS S3 Cross-Region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복제를 통한 데이터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무결성 100% 보장.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주요 일정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6개월 내 핵심 코어 상용화, </a:t>
            </a:r>
            <a:r>
              <a:rPr lang="en-US" b="1" dirty="0">
                <a:solidFill>
                  <a:srgbClr val="C00000"/>
                </a:solidFill>
                <a:latin typeface="+mj-ea"/>
                <a:ea typeface="+mj-ea"/>
                <a:cs typeface="Malgun Gothic" pitchFamily="34" charset="-120"/>
              </a:rPr>
              <a:t>12개월 내 최종 론칭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을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목표로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하는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+mj-ea"/>
                <a:ea typeface="+mj-ea"/>
                <a:cs typeface="Malgun Gothic" pitchFamily="34" charset="-120"/>
              </a:rPr>
              <a:t>마일스톤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417320"/>
            <a:ext cx="4572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Phase 1: Core Development (Month 1-6)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120640" y="1417320"/>
            <a:ext cx="374904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Phase 2: Enhancement &amp; Launch (Month 7-12)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" y="1783080"/>
            <a:ext cx="4663440" cy="256032"/>
          </a:xfrm>
          <a:prstGeom prst="rect">
            <a:avLst/>
          </a:prstGeom>
          <a:solidFill>
            <a:srgbClr val="FFD5D5"/>
          </a:solidFill>
          <a:ln w="12700">
            <a:solidFill>
              <a:srgbClr val="FFD5D5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5074920" y="1783080"/>
            <a:ext cx="3749040" cy="256032"/>
          </a:xfrm>
          <a:prstGeom prst="rect">
            <a:avLst/>
          </a:prstGeom>
          <a:solidFill>
            <a:srgbClr val="F2F5F8"/>
          </a:solidFill>
          <a:ln w="12700">
            <a:solidFill>
              <a:srgbClr val="F2F5F8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/>
          <p:cNvSpPr/>
          <p:nvPr/>
        </p:nvSpPr>
        <p:spPr>
          <a:xfrm>
            <a:off x="347472" y="1719072"/>
            <a:ext cx="365760" cy="365760"/>
          </a:xfrm>
          <a:prstGeom prst="ellipse">
            <a:avLst/>
          </a:prstGeom>
          <a:solidFill>
            <a:srgbClr val="FFDEDE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347472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042416" y="1719072"/>
            <a:ext cx="365760" cy="365760"/>
          </a:xfrm>
          <a:prstGeom prst="ellipse">
            <a:avLst/>
          </a:prstGeom>
          <a:solidFill>
            <a:srgbClr val="FFDEDE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1042416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737360" y="1719072"/>
            <a:ext cx="365760" cy="365760"/>
          </a:xfrm>
          <a:prstGeom prst="ellipse">
            <a:avLst/>
          </a:prstGeom>
          <a:solidFill>
            <a:srgbClr val="FFDEDE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1737360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432304" y="1719072"/>
            <a:ext cx="365760" cy="365760"/>
          </a:xfrm>
          <a:prstGeom prst="ellipse">
            <a:avLst/>
          </a:prstGeom>
          <a:solidFill>
            <a:srgbClr val="FFDEDE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2432304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4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127248" y="1719072"/>
            <a:ext cx="365760" cy="36576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3127248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5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822192" y="1719072"/>
            <a:ext cx="365760" cy="365760"/>
          </a:xfrm>
          <a:prstGeom prst="ellipse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8"/>
          <p:cNvSpPr/>
          <p:nvPr/>
        </p:nvSpPr>
        <p:spPr>
          <a:xfrm>
            <a:off x="3822192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6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517136" y="1719072"/>
            <a:ext cx="365760" cy="365760"/>
          </a:xfrm>
          <a:prstGeom prst="ellipse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20"/>
          <p:cNvSpPr/>
          <p:nvPr/>
        </p:nvSpPr>
        <p:spPr>
          <a:xfrm>
            <a:off x="4517136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212080" y="1719072"/>
            <a:ext cx="365760" cy="365760"/>
          </a:xfrm>
          <a:prstGeom prst="ellipse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5212080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907024" y="1719072"/>
            <a:ext cx="365760" cy="365760"/>
          </a:xfrm>
          <a:prstGeom prst="ellipse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4"/>
          <p:cNvSpPr/>
          <p:nvPr/>
        </p:nvSpPr>
        <p:spPr>
          <a:xfrm>
            <a:off x="5907024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601968" y="1719072"/>
            <a:ext cx="365760" cy="365760"/>
          </a:xfrm>
          <a:prstGeom prst="ellipse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6"/>
          <p:cNvSpPr/>
          <p:nvPr/>
        </p:nvSpPr>
        <p:spPr>
          <a:xfrm>
            <a:off x="6601968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7296912" y="1719072"/>
            <a:ext cx="365760" cy="365760"/>
          </a:xfrm>
          <a:prstGeom prst="ellipse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8"/>
          <p:cNvSpPr/>
          <p:nvPr/>
        </p:nvSpPr>
        <p:spPr>
          <a:xfrm>
            <a:off x="7296912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11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7991856" y="1719072"/>
            <a:ext cx="365760" cy="365760"/>
          </a:xfrm>
          <a:prstGeom prst="ellipse">
            <a:avLst/>
          </a:prstGeom>
          <a:solidFill>
            <a:srgbClr val="F2F5F8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30"/>
          <p:cNvSpPr/>
          <p:nvPr/>
        </p:nvSpPr>
        <p:spPr>
          <a:xfrm>
            <a:off x="7991856" y="1719072"/>
            <a:ext cx="365760" cy="365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8321040" y="1691640"/>
            <a:ext cx="36576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🏁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274320" y="2331720"/>
            <a:ext cx="1143000" cy="1143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292608" y="2350008"/>
            <a:ext cx="1106424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M1-M2:
</a:t>
            </a: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Multi-Site 인프라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및 Control Plane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구축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1691640" y="2331720"/>
            <a:ext cx="1143000" cy="1143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5"/>
          <p:cNvSpPr/>
          <p:nvPr/>
        </p:nvSpPr>
        <p:spPr>
          <a:xfrm>
            <a:off x="1709928" y="2350008"/>
            <a:ext cx="1106424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M3-M4:
</a:t>
            </a: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Live Ingest 이중화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및 Content-aware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ABR 인코딩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3154680" y="2331720"/>
            <a:ext cx="1143000" cy="1143000"/>
          </a:xfrm>
          <a:prstGeom prst="ellipse">
            <a:avLst/>
          </a:prstGeom>
          <a:solidFill>
            <a:srgbClr val="FFF0F0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7"/>
          <p:cNvSpPr/>
          <p:nvPr/>
        </p:nvSpPr>
        <p:spPr>
          <a:xfrm>
            <a:off x="3172968" y="2350008"/>
            <a:ext cx="1106424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M5 (Critical):
</a:t>
            </a: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CENC 암호화,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Multi-DRM 통합,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JITP 패키저 구현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4297680" y="2331720"/>
            <a:ext cx="1143000" cy="1143000"/>
          </a:xfrm>
          <a:prstGeom prst="ellipse">
            <a:avLst/>
          </a:prstGeom>
          <a:solidFill>
            <a:srgbClr val="FFF0F0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9"/>
          <p:cNvSpPr/>
          <p:nvPr/>
        </p:nvSpPr>
        <p:spPr>
          <a:xfrm>
            <a:off x="4315968" y="2350008"/>
            <a:ext cx="1106424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M6 (Critical):
</a:t>
            </a: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N+M HA 이중화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(GPU/Redis Cluster)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및 Auto Failover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연동 검증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532120" y="2331720"/>
            <a:ext cx="1143000" cy="1143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3" name="Text 41"/>
          <p:cNvSpPr/>
          <p:nvPr/>
        </p:nvSpPr>
        <p:spPr>
          <a:xfrm>
            <a:off x="5550408" y="2350008"/>
            <a:ext cx="1106424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M7-M8:
</a:t>
            </a: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VOD 최적화,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인코딩,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오프라인 인코딩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파이프라인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6720840" y="2331720"/>
            <a:ext cx="1143000" cy="1143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5" name="Text 43"/>
          <p:cNvSpPr/>
          <p:nvPr/>
        </p:nvSpPr>
        <p:spPr>
          <a:xfrm>
            <a:off x="6739128" y="2350008"/>
            <a:ext cx="1106424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M9-M10:
</a:t>
            </a: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100% 디바이스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테스트 및 최적화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7635240" y="2331720"/>
            <a:ext cx="1143000" cy="11430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7" name="Text 45"/>
          <p:cNvSpPr/>
          <p:nvPr/>
        </p:nvSpPr>
        <p:spPr>
          <a:xfrm>
            <a:off x="7653528" y="2350008"/>
            <a:ext cx="1106424" cy="1106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M11-M12:
</a:t>
            </a: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Tier-1 고객 대상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Pilot 테스트 및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99.99% SLA 최종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검증 완료 후 론칭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27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5217EAD0-03D4-4B1F-816D-109365CA65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340722"/>
              </p:ext>
            </p:extLst>
          </p:nvPr>
        </p:nvGraphicFramePr>
        <p:xfrm>
          <a:off x="4511041" y="2499520"/>
          <a:ext cx="2950607" cy="1212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3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4283">
                <a:tc>
                  <a:txBody>
                    <a:bodyPr/>
                    <a:lstStyle/>
                    <a:p>
                      <a:pPr marL="0" indent="0" algn="ctr" defTabSz="914229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100" b="0" kern="1200" spc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KT서체 Bold" panose="020B0600000101010101" pitchFamily="50" charset="-127"/>
                          <a:ea typeface="KT서체 Bold" panose="020B0600000101010101" pitchFamily="50" charset="-127"/>
                          <a:cs typeface="+mn-cs"/>
                        </a:rPr>
                        <a:t>1</a:t>
                      </a:r>
                      <a:endParaRPr lang="ko-KR" altLang="en-US" sz="1100" b="0" kern="1200" spc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latin typeface="KT서체 Bold" panose="020B0600000101010101" pitchFamily="50" charset="-127"/>
                        <a:ea typeface="KT서체 Bold" panose="020B0600000101010101" pitchFamily="50" charset="-127"/>
                        <a:cs typeface="+mn-cs"/>
                      </a:endParaRPr>
                    </a:p>
                  </a:txBody>
                  <a:tcPr marL="216000" marR="67500" marT="34290" marB="3429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29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100" b="1" kern="1200" spc="-6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+mn-ea"/>
                          <a:ea typeface="+mn-ea"/>
                          <a:cs typeface="+mn-cs"/>
                        </a:rPr>
                        <a:t>사업개요</a:t>
                      </a:r>
                    </a:p>
                  </a:txBody>
                  <a:tcPr marL="63305" marR="63305" marT="31653" marB="31653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marL="0" indent="0" algn="ctr" defTabSz="914229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100" b="0" kern="1200" spc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KT서체 Bold" panose="020B0600000101010101" pitchFamily="50" charset="-127"/>
                          <a:ea typeface="KT서체 Bold" panose="020B0600000101010101" pitchFamily="50" charset="-127"/>
                          <a:cs typeface="+mn-cs"/>
                        </a:rPr>
                        <a:t>2</a:t>
                      </a:r>
                      <a:endParaRPr lang="ko-KR" altLang="en-US" sz="1100" b="0" kern="1200" spc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latin typeface="KT서체 Bold" panose="020B0600000101010101" pitchFamily="50" charset="-127"/>
                        <a:ea typeface="KT서체 Bold" panose="020B0600000101010101" pitchFamily="50" charset="-127"/>
                        <a:cs typeface="+mn-cs"/>
                      </a:endParaRPr>
                    </a:p>
                  </a:txBody>
                  <a:tcPr marL="216000" marR="68580" marT="34290" marB="3429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229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100" b="1" kern="1200" spc="-6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+mn-ea"/>
                          <a:ea typeface="+mn-ea"/>
                          <a:cs typeface="+mn-cs"/>
                        </a:rPr>
                        <a:t>개발상세내역</a:t>
                      </a:r>
                    </a:p>
                  </a:txBody>
                  <a:tcPr marL="63305" marR="63305" marT="31653" marB="31653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283">
                <a:tc>
                  <a:txBody>
                    <a:bodyPr/>
                    <a:lstStyle/>
                    <a:p>
                      <a:pPr marL="0" indent="0" algn="ctr" defTabSz="914229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100" b="0" kern="1200" spc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KT서체 Bold" panose="020B0600000101010101" pitchFamily="50" charset="-127"/>
                          <a:ea typeface="KT서체 Bold" panose="020B0600000101010101" pitchFamily="50" charset="-127"/>
                          <a:cs typeface="+mn-cs"/>
                        </a:rPr>
                        <a:t>3</a:t>
                      </a:r>
                      <a:endParaRPr lang="ko-KR" altLang="en-US" sz="1100" b="0" kern="1200" spc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latin typeface="KT서체 Bold" panose="020B0600000101010101" pitchFamily="50" charset="-127"/>
                        <a:ea typeface="KT서체 Bold" panose="020B0600000101010101" pitchFamily="50" charset="-127"/>
                        <a:cs typeface="+mn-cs"/>
                      </a:endParaRPr>
                    </a:p>
                  </a:txBody>
                  <a:tcPr marL="216000" marR="68580" marT="34290" marB="3429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229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100" b="1" kern="1200" spc="-6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+mn-ea"/>
                          <a:ea typeface="+mn-ea"/>
                          <a:cs typeface="+mn-cs"/>
                        </a:rPr>
                        <a:t>주요일정</a:t>
                      </a:r>
                    </a:p>
                  </a:txBody>
                  <a:tcPr marL="63305" marR="63305" marT="31653" marB="31653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9DA6C5C5-5E84-6FF8-157B-82B75DB7BF90}"/>
              </a:ext>
            </a:extLst>
          </p:cNvPr>
          <p:cNvSpPr txBox="1">
            <a:spLocks/>
          </p:cNvSpPr>
          <p:nvPr/>
        </p:nvSpPr>
        <p:spPr>
          <a:xfrm>
            <a:off x="719138" y="549275"/>
            <a:ext cx="7704137" cy="434975"/>
          </a:xfrm>
          <a:prstGeom prst="rect">
            <a:avLst/>
          </a:prstGeom>
        </p:spPr>
        <p:txBody>
          <a:bodyPr lIns="0" tIns="0" rIns="0" bIns="0"/>
          <a:lstStyle>
            <a:lvl1pPr algn="l" defTabSz="6858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875" b="0" kern="1200" spc="0" baseline="0">
                <a:solidFill>
                  <a:srgbClr val="FFFFFF"/>
                </a:solidFill>
                <a:latin typeface="KT서체 Bold" panose="020B0600000101010101" pitchFamily="50" charset="-127"/>
                <a:ea typeface="KT서체 Bold" panose="020B0600000101010101" pitchFamily="50" charset="-127"/>
                <a:cs typeface="+mj-cs"/>
              </a:defRPr>
            </a:lvl1pPr>
          </a:lstStyle>
          <a:p>
            <a:r>
              <a:rPr lang="en-US" altLang="ko-KR" sz="2400" b="1" dirty="0"/>
              <a:t>Contents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94515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386172"/>
            <a:ext cx="8595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12개월 내 상용화, 99.99% HA와 30% TCO 절감을 달성하는 차세대 플랫폼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274320" y="1051560"/>
            <a:ext cx="19202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173736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프로젝트 목표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20040" y="1508760"/>
            <a:ext cx="178308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Production-Grade
</a:t>
            </a: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99.99% HA</a:t>
            </a: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, Universal
Multi-DRM, Cross-Platform 호환성을 갖춘 차세대 엔터프라이즈 미디어 플랫폼
</a:t>
            </a: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12개월 내 상용 출시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(6M 개발 + 6M Pilot)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240280" y="1051560"/>
            <a:ext cx="192024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/>
          <p:nvPr/>
        </p:nvSpPr>
        <p:spPr>
          <a:xfrm>
            <a:off x="2331720" y="1143000"/>
            <a:ext cx="173736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타겟 시장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286000" y="1508760"/>
            <a:ext cx="178308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$3.5B</a:t>
            </a: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규모의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Tier-1 Telco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(SK Broadband,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KDDI 등) 및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Premium OTT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206240" y="1051560"/>
            <a:ext cx="242316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4297680" y="1143000"/>
            <a:ext cx="22402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3대 핵심 차별화 요소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97680" y="150876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 Zero-Downtime:
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업계 평균(99.9%)을 뛰어넘는 </a:t>
            </a: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99.99% 무중단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N+M 이중화 설계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297680" y="251460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Cost Destruction:
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JITP(Just-In-Time Packaging) 적용으로 고객 스토리지 비용 </a:t>
            </a: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90% 절감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297680" y="3520440"/>
            <a:ext cx="2240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3. Universal Coverage:
</a:t>
            </a: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SPEKE v2 기반 Multi-DRM 및 Content-aware ABR 완벽 지원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675120" y="1051560"/>
            <a:ext cx="2194560" cy="3383280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6766560" y="1143000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비즈니스 임팩트 (ROI)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720840" y="1508760"/>
            <a:ext cx="20574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2년간 $13.6M 투자
→ 3년 누적 이익
</a:t>
            </a:r>
            <a:r>
              <a:rPr lang="en-US" sz="2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$150M 창출</a:t>
            </a:r>
            <a:endParaRPr lang="en-US" sz="11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(ROI 1,103%)</a:t>
            </a:r>
            <a:endParaRPr lang="en-US" sz="1100" dirty="0"/>
          </a:p>
          <a:p>
            <a:pPr marL="0" indent="0" algn="ctr">
              <a:buNone/>
            </a:pPr>
            <a:endParaRPr lang="en-US" sz="1100" dirty="0"/>
          </a:p>
          <a:p>
            <a:pPr marL="0" indent="0" algn="ctr">
              <a:buNone/>
            </a:pP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21개월 내 BEP 달성</a:t>
            </a:r>
            <a:endParaRPr lang="en-US" sz="1100" dirty="0"/>
          </a:p>
        </p:txBody>
      </p:sp>
      <p:sp>
        <p:nvSpPr>
          <p:cNvPr id="18" name="Shape 0">
            <a:extLst>
              <a:ext uri="{FF2B5EF4-FFF2-40B4-BE49-F238E27FC236}">
                <a16:creationId xmlns:a16="http://schemas.microsoft.com/office/drawing/2014/main" id="{04028F2A-DA80-1902-FD60-6465591EAF2B}"/>
              </a:ext>
            </a:extLst>
          </p:cNvPr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77159B85-50F7-0A37-6A88-D5437C46D0BF}"/>
              </a:ext>
            </a:extLst>
          </p:cNvPr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개요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–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요약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개요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–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추진 배경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75488"/>
            <a:ext cx="8412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KT의 AICT 비전 달성을 위해 단순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인프라를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넘어선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지능형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미디어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솔루션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ko-KR" alt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확보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841248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3657600" y="1536192"/>
            <a:ext cx="475488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KT </a:t>
            </a:r>
            <a:r>
              <a:rPr lang="en-US" sz="10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전사</a:t>
            </a: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0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전략</a:t>
            </a: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0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방향성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"통신 역량에 IT와 AI를 더한 AICT 회사로 거듭나겠다."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65760" y="2606040"/>
            <a:ext cx="868680" cy="320040"/>
          </a:xfrm>
          <a:prstGeom prst="rect">
            <a:avLst/>
          </a:prstGeom>
          <a:solidFill>
            <a:srgbClr val="9E9E9E"/>
          </a:solidFill>
          <a:ln w="12700">
            <a:solidFill>
              <a:srgbClr val="9E9E9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365760" y="2606040"/>
            <a:ext cx="868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944368"/>
            <a:ext cx="35661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548640" y="3035808"/>
            <a:ext cx="3200400" cy="8229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인프라 위주의 단순 대역폭 제공 및</a:t>
            </a:r>
            <a:endParaRPr lang="en-US" sz="1200" dirty="0"/>
          </a:p>
          <a:p>
            <a:pPr marL="0" indent="0" algn="l">
              <a:buNone/>
            </a:pPr>
            <a:r>
              <a:rPr lang="en-US" sz="12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파편화된 패키징 서비스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023360" y="3246120"/>
            <a:ext cx="5486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2400" dirty="0">
                <a:solidFill>
                  <a:srgbClr val="D0D0D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4663440" y="2606040"/>
            <a:ext cx="1097280" cy="32004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4663440" y="2606040"/>
            <a:ext cx="10972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혁신 방향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63440" y="2944368"/>
            <a:ext cx="411480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4754880" y="3035808"/>
            <a:ext cx="3931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AI와 IT 기술을 결합하여, 고객(Telco, OTT)의 디지털 혁신과 운영 효율화를 돕는 </a:t>
            </a:r>
            <a:r>
              <a:rPr lang="en-US" sz="12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'통합형 미디어 지능 플랫폼'</a:t>
            </a:r>
            <a:r>
              <a:rPr lang="en-US" sz="12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으로 진화 필요.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4069080"/>
            <a:ext cx="8412480" cy="77724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6"/>
          <p:cNvSpPr/>
          <p:nvPr/>
        </p:nvSpPr>
        <p:spPr>
          <a:xfrm>
            <a:off x="548640" y="4087368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전략적 결론: </a:t>
            </a:r>
            <a:r>
              <a:rPr lang="en-US" sz="1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본 Transcoder 프로젝트는 KT가 B2B 미디어 플랫폼 시장에서 단순 Vender가 아닌,
</a:t>
            </a: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'전략적 기술 파트너(AICT Solution Provider)'</a:t>
            </a:r>
            <a:r>
              <a:rPr lang="en-US" sz="11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로 도약하기 위한 핵심 엔진입니다.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개요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-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추진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배경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274320" y="475488"/>
            <a:ext cx="8595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글로벌 OTT 및 Tier-1 통신사는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서비스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파편화와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스토리지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비용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폭증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ko-KR" alt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한계 직면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" y="1417320"/>
            <a:ext cx="274320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365760" y="192024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Pain Point 1: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디바이스 파편화 (Fragmentation)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11480" y="2606040"/>
            <a:ext cx="2468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모바일, 스마트TV, 콘솔 등 끝없이 늘어나는 디바이스.
기존의 Fixed ABR Ladder로는 최적의 사용자 경험 제공 불가.
</a:t>
            </a: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시청 이탈률 증가.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00400" y="1417320"/>
            <a:ext cx="274320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3291840" y="192024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Pain Point 2: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스토리지 유지 비용의 폭증 (High TCO)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337560" y="2606040"/>
            <a:ext cx="2468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HLS, DASH 등 다양한 포맷별로 원본 영상을 모두 중복 저장해야 하는 구조적 한계.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비효율적인 스토리지 아키텍처로 인해 매년 인프라 유지비용 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기하급수적 증가.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126480" y="1417320"/>
            <a:ext cx="274320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6217920" y="192024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Pain Point 3: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치명적인 방송 사고 리스크 (SLA Failures)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263640" y="2606040"/>
            <a:ext cx="24688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솔루션들의 99.9% SLA는 연간 약 8.7시간의 다운타임을 의미.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스포츠 생중계 등 프리미엄 콘텐츠에서 1초의 끊김(Downtime)은 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수십억 원의 손실과 고객 이탈 직결.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4D70F-3E09-0C61-FE97-1555CC343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89CF260-A902-6560-209B-781A3FE44A30}"/>
              </a:ext>
            </a:extLst>
          </p:cNvPr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AA24F1C-5AF8-448F-3D2C-DCC45872DBF6}"/>
              </a:ext>
            </a:extLst>
          </p:cNvPr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개요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-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추진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배경</a:t>
            </a:r>
            <a:endParaRPr lang="en-US" sz="1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54F5666-3B29-F1B1-86C9-948A16083286}"/>
              </a:ext>
            </a:extLst>
          </p:cNvPr>
          <p:cNvSpPr/>
          <p:nvPr/>
        </p:nvSpPr>
        <p:spPr>
          <a:xfrm>
            <a:off x="365759" y="475488"/>
            <a:ext cx="8725077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최신 고품질 미디어 코덱</a:t>
            </a:r>
            <a:r>
              <a:rPr lang="en-US" altLang="ko-KR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ko-KR" alt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지원과 다양한 입수</a:t>
            </a:r>
            <a:r>
              <a:rPr lang="en-US" altLang="ko-KR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/</a:t>
            </a:r>
            <a:r>
              <a:rPr lang="ko-KR" alt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출력 프로토콜 지원으로 범용성 확대</a:t>
            </a:r>
            <a:endParaRPr lang="en-US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BC01DB7-0142-E736-E4E2-19538BD5F2C3}"/>
              </a:ext>
            </a:extLst>
          </p:cNvPr>
          <p:cNvSpPr/>
          <p:nvPr/>
        </p:nvSpPr>
        <p:spPr>
          <a:xfrm>
            <a:off x="3102066" y="1410046"/>
            <a:ext cx="2976345" cy="303459"/>
          </a:xfrm>
          <a:prstGeom prst="rect">
            <a:avLst/>
          </a:prstGeom>
          <a:solidFill>
            <a:schemeClr val="bg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6EAEDF-EED2-2CF4-8764-475B68E249A0}"/>
              </a:ext>
            </a:extLst>
          </p:cNvPr>
          <p:cNvSpPr txBox="1"/>
          <p:nvPr/>
        </p:nvSpPr>
        <p:spPr>
          <a:xfrm>
            <a:off x="3546657" y="1428403"/>
            <a:ext cx="2343281" cy="280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n-ea"/>
              </a:rPr>
              <a:t>추진방향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83A080CD-5BF9-B7FF-A3E8-74EB2611B9D9}"/>
              </a:ext>
            </a:extLst>
          </p:cNvPr>
          <p:cNvSpPr/>
          <p:nvPr/>
        </p:nvSpPr>
        <p:spPr>
          <a:xfrm>
            <a:off x="6213182" y="1410046"/>
            <a:ext cx="2503882" cy="30345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E069E2-91C9-B0E7-03A8-0449DBA4A2C3}"/>
              </a:ext>
            </a:extLst>
          </p:cNvPr>
          <p:cNvSpPr txBox="1"/>
          <p:nvPr/>
        </p:nvSpPr>
        <p:spPr>
          <a:xfrm>
            <a:off x="6551779" y="1427934"/>
            <a:ext cx="1935333" cy="280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n-ea"/>
              </a:rPr>
              <a:t>추진 목표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5B79CF6-175D-54E2-A1D8-BB1EFA3E04CC}"/>
              </a:ext>
            </a:extLst>
          </p:cNvPr>
          <p:cNvSpPr/>
          <p:nvPr/>
        </p:nvSpPr>
        <p:spPr>
          <a:xfrm>
            <a:off x="365760" y="1413167"/>
            <a:ext cx="2565105" cy="3003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1200" dirty="0">
                <a:solidFill>
                  <a:schemeClr val="bg1"/>
                </a:solidFill>
                <a:latin typeface="+mn-ea"/>
              </a:rPr>
              <a:t>추진 배경 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27AFFB5-400C-361A-D7E1-5017CBE57A5E}"/>
              </a:ext>
            </a:extLst>
          </p:cNvPr>
          <p:cNvSpPr/>
          <p:nvPr/>
        </p:nvSpPr>
        <p:spPr>
          <a:xfrm>
            <a:off x="6075414" y="3440349"/>
            <a:ext cx="2865017" cy="5266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75022" latinLnBrk="0">
              <a:lnSpc>
                <a:spcPct val="12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en-US" altLang="ko-KR" sz="1500" b="1" spc="-60" dirty="0">
                <a:solidFill>
                  <a:srgbClr val="FF0000"/>
                </a:solidFill>
                <a:latin typeface="+mn-ea"/>
              </a:rPr>
              <a:t>KT</a:t>
            </a:r>
            <a:r>
              <a:rPr lang="ko-KR" altLang="en-US" sz="1500" b="1" spc="-60" dirty="0">
                <a:solidFill>
                  <a:srgbClr val="FF0000"/>
                </a:solidFill>
                <a:latin typeface="+mn-ea"/>
              </a:rPr>
              <a:t> 미디어 플랫폼</a:t>
            </a:r>
            <a:endParaRPr lang="en-US" altLang="ko-KR" sz="1500" b="1" spc="-60" dirty="0">
              <a:solidFill>
                <a:srgbClr val="FF0000"/>
              </a:solidFill>
              <a:latin typeface="+mn-ea"/>
            </a:endParaRPr>
          </a:p>
          <a:p>
            <a:pPr algn="ctr" defTabSz="975022" latinLnBrk="0">
              <a:lnSpc>
                <a:spcPct val="12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ko-KR" altLang="en-US" sz="1500" b="1" spc="-60" dirty="0">
                <a:solidFill>
                  <a:srgbClr val="FF0000"/>
                </a:solidFill>
                <a:latin typeface="+mn-ea"/>
              </a:rPr>
              <a:t>기능 확대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1B0A7ED-9536-F308-CA2E-310EA1BDFD05}"/>
              </a:ext>
            </a:extLst>
          </p:cNvPr>
          <p:cNvSpPr/>
          <p:nvPr/>
        </p:nvSpPr>
        <p:spPr>
          <a:xfrm>
            <a:off x="339562" y="3268243"/>
            <a:ext cx="2865017" cy="2330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75022" latinLnBrk="0">
              <a:lnSpc>
                <a:spcPct val="12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ko-KR" altLang="en-US" sz="1400" b="1" spc="-60" dirty="0">
                <a:solidFill>
                  <a:srgbClr val="FF0000"/>
                </a:solidFill>
                <a:latin typeface="+mn-ea"/>
              </a:rPr>
              <a:t>범용성 </a:t>
            </a:r>
            <a:r>
              <a:rPr lang="ko-KR" altLang="en-US" sz="14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확대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E42B38A-648F-E61B-FFBD-F4726C451394}"/>
              </a:ext>
            </a:extLst>
          </p:cNvPr>
          <p:cNvSpPr/>
          <p:nvPr/>
        </p:nvSpPr>
        <p:spPr>
          <a:xfrm>
            <a:off x="339557" y="2074207"/>
            <a:ext cx="2865017" cy="2330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75022" latinLnBrk="0">
              <a:lnSpc>
                <a:spcPct val="12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ko-KR" altLang="en-US" sz="1400" b="1" spc="-60" dirty="0">
                <a:solidFill>
                  <a:srgbClr val="FF0000"/>
                </a:solidFill>
                <a:latin typeface="+mn-ea"/>
              </a:rPr>
              <a:t>고품질 미디어 코덱 </a:t>
            </a:r>
            <a:r>
              <a:rPr lang="ko-KR" altLang="en-US" sz="1400" b="1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확대</a:t>
            </a:r>
          </a:p>
        </p:txBody>
      </p:sp>
      <p:sp>
        <p:nvSpPr>
          <p:cNvPr id="23" name="오른쪽 화살표 13">
            <a:extLst>
              <a:ext uri="{FF2B5EF4-FFF2-40B4-BE49-F238E27FC236}">
                <a16:creationId xmlns:a16="http://schemas.microsoft.com/office/drawing/2014/main" id="{7A1AF5C6-7637-DFB6-7804-E372A2EB7E6D}"/>
              </a:ext>
            </a:extLst>
          </p:cNvPr>
          <p:cNvSpPr/>
          <p:nvPr/>
        </p:nvSpPr>
        <p:spPr>
          <a:xfrm rot="5400000">
            <a:off x="7250644" y="2717848"/>
            <a:ext cx="503807" cy="750233"/>
          </a:xfrm>
          <a:prstGeom prst="rightArrow">
            <a:avLst>
              <a:gd name="adj1" fmla="val 59359"/>
              <a:gd name="adj2" fmla="val 51599"/>
            </a:avLst>
          </a:prstGeom>
          <a:noFill/>
          <a:ln w="38100" cap="sq">
            <a:gradFill>
              <a:gsLst>
                <a:gs pos="0">
                  <a:schemeClr val="bg1">
                    <a:lumMod val="75000"/>
                  </a:schemeClr>
                </a:gs>
                <a:gs pos="85000">
                  <a:schemeClr val="bg1">
                    <a:alpha val="0"/>
                  </a:schemeClr>
                </a:gs>
              </a:gsLst>
              <a:lin ang="108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524" tIns="48762" rIns="97524" bIns="48762" rtlCol="0" anchor="ctr"/>
          <a:lstStyle/>
          <a:p>
            <a:pPr algn="ctr"/>
            <a:endParaRPr lang="ko-KR" altLang="en-US" spc="-6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4" name="오른쪽 화살표 14">
            <a:extLst>
              <a:ext uri="{FF2B5EF4-FFF2-40B4-BE49-F238E27FC236}">
                <a16:creationId xmlns:a16="http://schemas.microsoft.com/office/drawing/2014/main" id="{B8620968-DCC4-EE4D-0AC2-782E73EBAF41}"/>
              </a:ext>
            </a:extLst>
          </p:cNvPr>
          <p:cNvSpPr/>
          <p:nvPr/>
        </p:nvSpPr>
        <p:spPr>
          <a:xfrm rot="17666967">
            <a:off x="6746774" y="3899291"/>
            <a:ext cx="503807" cy="750233"/>
          </a:xfrm>
          <a:prstGeom prst="rightArrow">
            <a:avLst>
              <a:gd name="adj1" fmla="val 59359"/>
              <a:gd name="adj2" fmla="val 51599"/>
            </a:avLst>
          </a:prstGeom>
          <a:noFill/>
          <a:ln w="38100" cap="sq">
            <a:gradFill>
              <a:gsLst>
                <a:gs pos="0">
                  <a:schemeClr val="bg1">
                    <a:lumMod val="75000"/>
                  </a:schemeClr>
                </a:gs>
                <a:gs pos="85000">
                  <a:schemeClr val="bg1">
                    <a:alpha val="0"/>
                  </a:schemeClr>
                </a:gs>
              </a:gsLst>
              <a:lin ang="108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524" tIns="48762" rIns="97524" bIns="48762" rtlCol="0" anchor="ctr"/>
          <a:lstStyle/>
          <a:p>
            <a:pPr algn="ctr"/>
            <a:endParaRPr lang="ko-KR" altLang="en-US" spc="-6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5" name="오른쪽 화살표 15">
            <a:extLst>
              <a:ext uri="{FF2B5EF4-FFF2-40B4-BE49-F238E27FC236}">
                <a16:creationId xmlns:a16="http://schemas.microsoft.com/office/drawing/2014/main" id="{3BE82CDA-2856-B0B0-8612-1DE300088F7D}"/>
              </a:ext>
            </a:extLst>
          </p:cNvPr>
          <p:cNvSpPr/>
          <p:nvPr/>
        </p:nvSpPr>
        <p:spPr>
          <a:xfrm rot="13484217">
            <a:off x="7829668" y="3886476"/>
            <a:ext cx="503807" cy="750233"/>
          </a:xfrm>
          <a:prstGeom prst="rightArrow">
            <a:avLst>
              <a:gd name="adj1" fmla="val 59359"/>
              <a:gd name="adj2" fmla="val 51599"/>
            </a:avLst>
          </a:prstGeom>
          <a:noFill/>
          <a:ln w="38100" cap="sq">
            <a:gradFill>
              <a:gsLst>
                <a:gs pos="0">
                  <a:schemeClr val="bg1">
                    <a:lumMod val="75000"/>
                  </a:schemeClr>
                </a:gs>
                <a:gs pos="85000">
                  <a:schemeClr val="bg1">
                    <a:alpha val="0"/>
                  </a:schemeClr>
                </a:gs>
              </a:gsLst>
              <a:lin ang="108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524" tIns="48762" rIns="97524" bIns="48762" rtlCol="0" anchor="ctr"/>
          <a:lstStyle/>
          <a:p>
            <a:pPr algn="ctr"/>
            <a:endParaRPr lang="ko-KR" altLang="en-US" spc="-6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7EBDDA8A-A983-E898-B069-A9BB12917EEE}"/>
              </a:ext>
            </a:extLst>
          </p:cNvPr>
          <p:cNvSpPr/>
          <p:nvPr/>
        </p:nvSpPr>
        <p:spPr>
          <a:xfrm>
            <a:off x="3139491" y="1850015"/>
            <a:ext cx="2865017" cy="491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75022" latinLnBrk="0">
              <a:lnSpc>
                <a:spcPct val="12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ko-KR" altLang="en-US" sz="1400" b="1" spc="-60" dirty="0">
                <a:latin typeface="+mn-ea"/>
              </a:rPr>
              <a:t>영상</a:t>
            </a:r>
            <a:r>
              <a:rPr lang="en-US" altLang="ko-KR" sz="1400" b="1" spc="-60" dirty="0">
                <a:latin typeface="+mn-ea"/>
              </a:rPr>
              <a:t>, </a:t>
            </a:r>
            <a:r>
              <a:rPr lang="ko-KR" altLang="en-US" sz="1400" b="1" spc="-60" dirty="0">
                <a:latin typeface="+mn-ea"/>
              </a:rPr>
              <a:t>오디오 처리의 고품질 미디어 트랜스코딩 </a:t>
            </a:r>
            <a:r>
              <a:rPr lang="ko-KR" altLang="en-US" sz="1400" b="1" spc="-60" dirty="0">
                <a:solidFill>
                  <a:srgbClr val="FF0000"/>
                </a:solidFill>
                <a:latin typeface="+mn-ea"/>
              </a:rPr>
              <a:t>코덱 연계 기능 확장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D8A04D1-B422-3823-4DD8-083C48FD880C}"/>
              </a:ext>
            </a:extLst>
          </p:cNvPr>
          <p:cNvSpPr/>
          <p:nvPr/>
        </p:nvSpPr>
        <p:spPr>
          <a:xfrm>
            <a:off x="3139491" y="3626010"/>
            <a:ext cx="2865017" cy="2496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75022" latinLnBrk="0">
              <a:lnSpc>
                <a:spcPct val="120000"/>
              </a:lnSpc>
              <a:buClr>
                <a:prstClr val="black">
                  <a:lumMod val="65000"/>
                  <a:lumOff val="35000"/>
                </a:prstClr>
              </a:buClr>
            </a:pPr>
            <a:r>
              <a:rPr lang="en-US" altLang="ko-KR" sz="1500" b="1" spc="-60" dirty="0">
                <a:solidFill>
                  <a:srgbClr val="FF0000"/>
                </a:solidFill>
                <a:latin typeface="+mn-ea"/>
              </a:rPr>
              <a:t>SRT,</a:t>
            </a:r>
            <a:r>
              <a:rPr lang="ko-KR" altLang="en-US" sz="1500" b="1" spc="-60" dirty="0">
                <a:solidFill>
                  <a:srgbClr val="FF0000"/>
                </a:solidFill>
                <a:latin typeface="+mn-ea"/>
              </a:rPr>
              <a:t> 표준 암호화 연동</a:t>
            </a:r>
            <a:r>
              <a:rPr lang="ko-KR" altLang="en-US" sz="1500" b="1" spc="-60" dirty="0">
                <a:latin typeface="+mn-ea"/>
              </a:rPr>
              <a:t> 기능 제공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CFE8212-76B3-2619-34F0-DD779A4A56CF}"/>
              </a:ext>
            </a:extLst>
          </p:cNvPr>
          <p:cNvSpPr txBox="1"/>
          <p:nvPr/>
        </p:nvSpPr>
        <p:spPr>
          <a:xfrm>
            <a:off x="407982" y="3699641"/>
            <a:ext cx="2736306" cy="1365117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defTabSz="975022" latinLnBrk="0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라이브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–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스포츠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콘서트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–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에 확대 적용중인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SRT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입수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송출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75022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Low Latency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를 포함한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HLS/DASH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입수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송출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75022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SKEPE v2 + CPIX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기반 보안 강화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117EC5C7-A14A-47EA-08FE-D919525C126C}"/>
              </a:ext>
            </a:extLst>
          </p:cNvPr>
          <p:cNvCxnSpPr/>
          <p:nvPr/>
        </p:nvCxnSpPr>
        <p:spPr>
          <a:xfrm>
            <a:off x="468273" y="3639012"/>
            <a:ext cx="25922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CE6EF3A4-9AAD-01AB-32B0-71FE43EC4405}"/>
              </a:ext>
            </a:extLst>
          </p:cNvPr>
          <p:cNvCxnSpPr/>
          <p:nvPr/>
        </p:nvCxnSpPr>
        <p:spPr>
          <a:xfrm>
            <a:off x="463476" y="2437353"/>
            <a:ext cx="25922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C4464139-9B83-C97C-D833-CE94519EC5AB}"/>
              </a:ext>
            </a:extLst>
          </p:cNvPr>
          <p:cNvCxnSpPr/>
          <p:nvPr/>
        </p:nvCxnSpPr>
        <p:spPr>
          <a:xfrm>
            <a:off x="3267950" y="2441285"/>
            <a:ext cx="25922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AEF8608C-27F2-A575-523D-4166006B7A1E}"/>
              </a:ext>
            </a:extLst>
          </p:cNvPr>
          <p:cNvCxnSpPr/>
          <p:nvPr/>
        </p:nvCxnSpPr>
        <p:spPr>
          <a:xfrm>
            <a:off x="3275852" y="3963464"/>
            <a:ext cx="25922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03771EF-9B60-2BDF-FFF7-F6639FD3A193}"/>
              </a:ext>
            </a:extLst>
          </p:cNvPr>
          <p:cNvSpPr txBox="1"/>
          <p:nvPr/>
        </p:nvSpPr>
        <p:spPr>
          <a:xfrm>
            <a:off x="3195941" y="2484266"/>
            <a:ext cx="2736306" cy="1047082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defTabSz="975022" latinLnBrk="0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고품질 미디어 코덱 </a:t>
            </a:r>
            <a:r>
              <a:rPr lang="ko-KR" altLang="en-US" sz="1100" dirty="0">
                <a:solidFill>
                  <a:srgbClr val="FF0000"/>
                </a:solidFill>
                <a:latin typeface="+mn-ea"/>
              </a:rPr>
              <a:t>연동 확장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시스템 개발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75022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고품질 미디어 메타 정보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/ </a:t>
            </a:r>
            <a:r>
              <a:rPr lang="ko-KR" altLang="en-US" sz="11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디먹싱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/</a:t>
            </a:r>
            <a:r>
              <a:rPr lang="ko-KR" altLang="en-US" sz="1100" dirty="0" err="1">
                <a:solidFill>
                  <a:schemeClr val="bg1">
                    <a:lumMod val="50000"/>
                  </a:schemeClr>
                </a:solidFill>
                <a:latin typeface="+mn-ea"/>
              </a:rPr>
              <a:t>먹싱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 시스템 개발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96984F0-1C7C-E4D0-6C27-D37B3AE00E9A}"/>
              </a:ext>
            </a:extLst>
          </p:cNvPr>
          <p:cNvSpPr txBox="1"/>
          <p:nvPr/>
        </p:nvSpPr>
        <p:spPr>
          <a:xfrm>
            <a:off x="3196069" y="4001957"/>
            <a:ext cx="2736306" cy="1047082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defTabSz="975022" latinLnBrk="0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라이브 송출에 적합한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SRT/DASH/HLS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프로토콜 확장 개발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75022" latinLnBrk="0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SKEPEv2 &amp; CPIX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기반 멀티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DRM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연동 표준 프로토콜 확장 개발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9C39D2-F5B7-03B9-9EEF-F3DBCE959B2A}"/>
              </a:ext>
            </a:extLst>
          </p:cNvPr>
          <p:cNvSpPr txBox="1"/>
          <p:nvPr/>
        </p:nvSpPr>
        <p:spPr>
          <a:xfrm>
            <a:off x="6246817" y="2096708"/>
            <a:ext cx="2517158" cy="795282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algn="ctr" defTabSz="975022" latinLnBrk="0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ko-KR" altLang="en-US" sz="1200" spc="-15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라이브 스트리밍 및 보안</a:t>
            </a:r>
            <a:r>
              <a:rPr lang="en-US" altLang="ko-KR" sz="1200" spc="-15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/</a:t>
            </a:r>
            <a:r>
              <a:rPr lang="ko-KR" altLang="en-US" sz="1200" spc="-15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암호화 기능 확장 개발 및 최신 고품질 코덱 처리 기능 확장 개발</a:t>
            </a:r>
            <a:endParaRPr lang="en-US" altLang="ko-KR" sz="1200" spc="-15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50701E-73BA-E87E-A84C-EBDD445FCED8}"/>
              </a:ext>
            </a:extLst>
          </p:cNvPr>
          <p:cNvSpPr txBox="1"/>
          <p:nvPr/>
        </p:nvSpPr>
        <p:spPr>
          <a:xfrm>
            <a:off x="403185" y="2504429"/>
            <a:ext cx="2736306" cy="539250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defTabSz="975022" latinLnBrk="0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HDR10+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고품질 영상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defTabSz="975022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∙ Dolby Audio 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고품질 오디오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5205826-984D-8F61-BE69-030384B04380}"/>
              </a:ext>
            </a:extLst>
          </p:cNvPr>
          <p:cNvSpPr txBox="1"/>
          <p:nvPr/>
        </p:nvSpPr>
        <p:spPr>
          <a:xfrm>
            <a:off x="6246817" y="4557440"/>
            <a:ext cx="2517158" cy="518283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0" tIns="0" rIns="0" bIns="0" rtlCol="0">
            <a:spAutoFit/>
          </a:bodyPr>
          <a:lstStyle/>
          <a:p>
            <a:pPr algn="ctr" defTabSz="975022" latinLnBrk="0">
              <a:lnSpc>
                <a:spcPct val="15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60000"/>
            </a:pPr>
            <a:r>
              <a:rPr lang="ko-KR" altLang="en-US" sz="1200" spc="-15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고품질 및 보안</a:t>
            </a:r>
            <a:r>
              <a:rPr lang="en-US" altLang="ko-KR" sz="1200" spc="-15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1200" spc="-150" dirty="0">
                <a:solidFill>
                  <a:schemeClr val="bg1">
                    <a:lumMod val="50000"/>
                  </a:schemeClr>
                </a:solidFill>
                <a:latin typeface="+mn-ea"/>
              </a:rPr>
              <a:t>안정성 강화 적용한 트랜스코딩 기능으로 범용성 확대</a:t>
            </a:r>
            <a:endParaRPr lang="en-US" altLang="ko-KR" sz="1200" spc="-150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0408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개요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-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및 시장 현황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75488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$3.5B 규모의 </a:t>
            </a:r>
            <a:r>
              <a:rPr lang="en-US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Tier-1 Telco 및 Premium OTT </a:t>
            </a:r>
            <a:r>
              <a:rPr lang="en-US" b="1" dirty="0" err="1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시장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KT의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최우선</a:t>
            </a:r>
            <a:r>
              <a:rPr lang="en-US" b="1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b="1" dirty="0" err="1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공략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3931920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457200" y="1325880"/>
            <a:ext cx="356616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Global Market TAM: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$7.5B 규모의 엔터프라이즈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미디어 플랫폼 시장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822960" y="2148840"/>
            <a:ext cx="2834640" cy="1920240"/>
          </a:xfrm>
          <a:prstGeom prst="ellipse">
            <a:avLst/>
          </a:prstGeom>
          <a:solidFill>
            <a:srgbClr val="D0D0D0"/>
          </a:solidFill>
          <a:ln w="1270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1280160" y="2468880"/>
            <a:ext cx="1920240" cy="12801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457200" y="2747451"/>
            <a:ext cx="3566160" cy="914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Target Market (SAM):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$3.5B 규모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(당사의 고부가가치 솔루션이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직접 공략할 시장)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89120" y="1143000"/>
            <a:ext cx="4389120" cy="1463040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4526280" y="1280160"/>
            <a:ext cx="4114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Primary Target 1: Tier-1 Telco
</a:t>
            </a: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가입자 10M+ 규모 (예: SK Broadband, KDDI, StarHub)</a:t>
            </a:r>
            <a:endParaRPr lang="en-US" sz="13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니즈: 99.99% 무중단 SLA, Multi-DRM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389120" y="2834640"/>
            <a:ext cx="4389120" cy="1463040"/>
          </a:xfrm>
          <a:prstGeom prst="rect">
            <a:avLst/>
          </a:prstGeom>
          <a:solidFill>
            <a:srgbClr val="FFFFFF"/>
          </a:solidFill>
          <a:ln w="254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2"/>
          <p:cNvSpPr/>
          <p:nvPr/>
        </p:nvSpPr>
        <p:spPr>
          <a:xfrm>
            <a:off x="4526280" y="2971800"/>
            <a:ext cx="41148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Primary Target 2: Premium OTT
</a:t>
            </a: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가입자 1M~10M 규모 (예: TVING, WeTV, Viu)</a:t>
            </a:r>
            <a:endParaRPr lang="en-US" sz="1300" dirty="0"/>
          </a:p>
          <a:p>
            <a:pPr marL="0" indent="0">
              <a:buNone/>
            </a:pPr>
            <a:r>
              <a:rPr lang="en-US" sz="1000" dirty="0">
                <a:solidFill>
                  <a:srgbClr val="0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핵심 니즈: 스토리지 비용 절감(JITP), Per-Title 인코딩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65760" y="4526280"/>
            <a:ext cx="8412480" cy="411480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457200" y="4526280"/>
            <a:ext cx="822960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목표 점유율: 3년 내 타겟 시장의 4.1% 확보 → 연 매출 $143M 창출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사업 개요 </a:t>
            </a:r>
            <a:r>
              <a:rPr lang="en-US" altLang="ko-KR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- </a:t>
            </a:r>
            <a:r>
              <a:rPr lang="en-US" sz="12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</a:t>
            </a: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및 시장 현황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74102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단순 패키징에 머무는 경쟁사 대비, 당사는 99.99%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SLA와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JITP </a:t>
            </a:r>
            <a:r>
              <a:rPr lang="en-US" b="1" dirty="0" err="1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결합으로</a:t>
            </a:r>
            <a:r>
              <a:rPr 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 </a:t>
            </a:r>
            <a:r>
              <a:rPr lang="ko-KR" altLang="en-US" b="1" dirty="0">
                <a:solidFill>
                  <a:srgbClr val="404040"/>
                </a:solidFill>
                <a:latin typeface="+mj-ea"/>
                <a:ea typeface="+mj-ea"/>
                <a:cs typeface="Malgun Gothic" pitchFamily="34" charset="-120"/>
              </a:rPr>
              <a:t>우위 확보</a:t>
            </a:r>
            <a:endParaRPr lang="en-US" dirty="0">
              <a:latin typeface="+mj-ea"/>
              <a:ea typeface="+mj-ea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74320" y="1463040"/>
            <a:ext cx="13716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1691640" y="1463040"/>
            <a:ext cx="3474720" cy="475488"/>
          </a:xfrm>
          <a:prstGeom prst="rect">
            <a:avLst/>
          </a:prstGeom>
          <a:solidFill>
            <a:srgbClr val="9E9E9E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1737360" y="1499616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기존 플랫폼 (Harmonic, 별도 솔루션 조합)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212080" y="1463040"/>
            <a:ext cx="3474720" cy="475488"/>
          </a:xfrm>
          <a:prstGeom prst="rect">
            <a:avLst/>
          </a:prstGeom>
          <a:solidFill>
            <a:srgbClr val="C00000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/>
          <p:nvPr/>
        </p:nvSpPr>
        <p:spPr>
          <a:xfrm>
            <a:off x="5257800" y="1499616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KT 차세대 Transcoder (K Solution)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1938528"/>
            <a:ext cx="13716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320040" y="1975104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가용성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691640" y="1938528"/>
            <a:ext cx="3474720" cy="475488"/>
          </a:xfrm>
          <a:prstGeom prst="rect">
            <a:avLst/>
          </a:prstGeom>
          <a:solidFill>
            <a:srgbClr val="F5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3"/>
          <p:cNvSpPr/>
          <p:nvPr/>
        </p:nvSpPr>
        <p:spPr>
          <a:xfrm>
            <a:off x="1737360" y="1975104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99.9% (업계 평균, 방송 사고 리스크 상존)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212080" y="1938528"/>
            <a:ext cx="3474720" cy="475488"/>
          </a:xfrm>
          <a:prstGeom prst="rect">
            <a:avLst/>
          </a:prstGeom>
          <a:solidFill>
            <a:srgbClr val="FF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7" name="Text 15"/>
          <p:cNvSpPr/>
          <p:nvPr/>
        </p:nvSpPr>
        <p:spPr>
          <a:xfrm>
            <a:off x="5257800" y="1975104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99.99% N+M HA (Zero-Downtime)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2414016"/>
            <a:ext cx="13716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320040" y="2450592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비용 구조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1691640" y="2414016"/>
            <a:ext cx="3474720" cy="475488"/>
          </a:xfrm>
          <a:prstGeom prst="rect">
            <a:avLst/>
          </a:prstGeom>
          <a:solidFill>
            <a:srgbClr val="F5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9"/>
          <p:cNvSpPr/>
          <p:nvPr/>
        </p:nvSpPr>
        <p:spPr>
          <a:xfrm>
            <a:off x="1737360" y="24505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포맷별 중복 저장으로 스토리지 비용 극대화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212080" y="2414016"/>
            <a:ext cx="3474720" cy="475488"/>
          </a:xfrm>
          <a:prstGeom prst="rect">
            <a:avLst/>
          </a:prstGeom>
          <a:solidFill>
            <a:srgbClr val="FF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21"/>
          <p:cNvSpPr/>
          <p:nvPr/>
        </p:nvSpPr>
        <p:spPr>
          <a:xfrm>
            <a:off x="5257800" y="2450592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JITP 통합으로 스토리지 90% 비용 파괴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2889504"/>
            <a:ext cx="13716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23"/>
          <p:cNvSpPr/>
          <p:nvPr/>
        </p:nvSpPr>
        <p:spPr>
          <a:xfrm>
            <a:off x="320040" y="2926080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디바이스 지원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691640" y="2889504"/>
            <a:ext cx="3474720" cy="475488"/>
          </a:xfrm>
          <a:prstGeom prst="rect">
            <a:avLst/>
          </a:prstGeom>
          <a:solidFill>
            <a:srgbClr val="F5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1737360" y="2926080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Fixed Ladder (고정 프로필)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212080" y="2889504"/>
            <a:ext cx="3474720" cy="475488"/>
          </a:xfrm>
          <a:prstGeom prst="rect">
            <a:avLst/>
          </a:prstGeom>
          <a:solidFill>
            <a:srgbClr val="FF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7"/>
          <p:cNvSpPr/>
          <p:nvPr/>
        </p:nvSpPr>
        <p:spPr>
          <a:xfrm>
            <a:off x="5257800" y="2926080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Content-aware ABR (100% 커버리지)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74320" y="3364992"/>
            <a:ext cx="1371600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9"/>
          <p:cNvSpPr/>
          <p:nvPr/>
        </p:nvSpPr>
        <p:spPr>
          <a:xfrm>
            <a:off x="320040" y="3401568"/>
            <a:ext cx="1280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통합성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1691640" y="3364992"/>
            <a:ext cx="3474720" cy="475488"/>
          </a:xfrm>
          <a:prstGeom prst="rect">
            <a:avLst/>
          </a:prstGeom>
          <a:solidFill>
            <a:srgbClr val="F5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1"/>
          <p:cNvSpPr/>
          <p:nvPr/>
        </p:nvSpPr>
        <p:spPr>
          <a:xfrm>
            <a:off x="1737360" y="3401568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0404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DRM, Packager 별도 구매 및 연동 필요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212080" y="3364992"/>
            <a:ext cx="3474720" cy="475488"/>
          </a:xfrm>
          <a:prstGeom prst="rect">
            <a:avLst/>
          </a:prstGeom>
          <a:solidFill>
            <a:srgbClr val="FFF5F5"/>
          </a:solidFill>
          <a:ln w="6350">
            <a:solidFill>
              <a:srgbClr val="D0D0D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3"/>
          <p:cNvSpPr/>
          <p:nvPr/>
        </p:nvSpPr>
        <p:spPr>
          <a:xfrm>
            <a:off x="5257800" y="3401568"/>
            <a:ext cx="35204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SPEKE v2 기반 Multi-DRM Native 통합 (30% TCO 절감)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1C0B1-D8E4-C519-E4D8-404824EB1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45C8D0D-B771-9131-AC6E-108E7A67D585}"/>
              </a:ext>
            </a:extLst>
          </p:cNvPr>
          <p:cNvSpPr/>
          <p:nvPr/>
        </p:nvSpPr>
        <p:spPr>
          <a:xfrm>
            <a:off x="365760" y="164592"/>
            <a:ext cx="109728" cy="292608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5D79B20-3EA2-A02D-777B-87D434D53CB5}"/>
              </a:ext>
            </a:extLst>
          </p:cNvPr>
          <p:cNvSpPr/>
          <p:nvPr/>
        </p:nvSpPr>
        <p:spPr>
          <a:xfrm>
            <a:off x="548640" y="137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2. </a:t>
            </a:r>
            <a:r>
              <a:rPr lang="ko-KR" altLang="en-US" sz="12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개발 상세 내역</a:t>
            </a:r>
            <a:endParaRPr lang="en-US" sz="1200" dirty="0"/>
          </a:p>
        </p:txBody>
      </p:sp>
      <p:graphicFrame>
        <p:nvGraphicFramePr>
          <p:cNvPr id="36" name="표 35">
            <a:extLst>
              <a:ext uri="{FF2B5EF4-FFF2-40B4-BE49-F238E27FC236}">
                <a16:creationId xmlns:a16="http://schemas.microsoft.com/office/drawing/2014/main" id="{254F30FE-AD0A-A29A-7D91-DAA822F63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43622"/>
              </p:ext>
            </p:extLst>
          </p:nvPr>
        </p:nvGraphicFramePr>
        <p:xfrm>
          <a:off x="538480" y="478007"/>
          <a:ext cx="8067040" cy="4443243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28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3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71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항  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상세 요구사항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기능 상세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KT서체 Light" panose="020B0600000101010101" pitchFamily="50" charset="-127"/>
                          <a:ea typeface="KT서체 Light" panose="020B0600000101010101" pitchFamily="50" charset="-127"/>
                        </a:rPr>
                        <a:t>비 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78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/>
                        <a:t>SRT </a:t>
                      </a:r>
                      <a:r>
                        <a:rPr lang="ko-KR" altLang="en-US" sz="1200" b="1" dirty="0"/>
                        <a:t>전송 파이프라인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SRT </a:t>
                      </a:r>
                      <a:r>
                        <a:rPr lang="ko-KR" altLang="en-US" sz="1100" dirty="0"/>
                        <a:t>입수 프로토콜 연동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Caller mode </a:t>
                      </a:r>
                      <a:r>
                        <a:rPr lang="ko-KR" altLang="en-US" sz="1100" dirty="0"/>
                        <a:t>연동 기능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Listener mode </a:t>
                      </a:r>
                      <a:r>
                        <a:rPr lang="ko-KR" altLang="en-US" sz="1100" dirty="0"/>
                        <a:t>연동 기능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7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200" noProof="0" dirty="0">
                        <a:solidFill>
                          <a:schemeClr val="tx1"/>
                        </a:solidFill>
                        <a:latin typeface="KT서체 Light" panose="020B0600000101010101" pitchFamily="50" charset="-127"/>
                        <a:ea typeface="KT서체 Light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프로토콜 설정 </a:t>
                      </a:r>
                      <a:r>
                        <a:rPr lang="en-US" altLang="ko-KR" sz="1100" dirty="0"/>
                        <a:t>API</a:t>
                      </a:r>
                      <a:endParaRPr lang="ko-KR" altLang="en-US" sz="11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SRT mode </a:t>
                      </a:r>
                      <a:r>
                        <a:rPr lang="ko-KR" altLang="en-US" sz="1100" dirty="0"/>
                        <a:t>설정 </a:t>
                      </a:r>
                      <a:r>
                        <a:rPr lang="en-US" altLang="ko-KR" sz="1100" dirty="0"/>
                        <a:t>API</a:t>
                      </a:r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SRT latency </a:t>
                      </a:r>
                      <a:r>
                        <a:rPr lang="ko-KR" altLang="en-US" sz="1100" dirty="0"/>
                        <a:t>설정 </a:t>
                      </a:r>
                      <a:r>
                        <a:rPr lang="en-US" altLang="ko-KR" sz="1100" dirty="0"/>
                        <a:t>API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759903"/>
                  </a:ext>
                </a:extLst>
              </a:tr>
              <a:tr h="7009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네트워크 환경 기반 튜닝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 err="1"/>
                        <a:t>지터</a:t>
                      </a:r>
                      <a:r>
                        <a:rPr lang="ko-KR" altLang="en-US" sz="1100" dirty="0"/>
                        <a:t> 버퍼 크기 설정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/>
                        <a:t>패킷 재전송 알고리즘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/>
                        <a:t>스트림 보안 처리 기능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1377582"/>
                  </a:ext>
                </a:extLst>
              </a:tr>
              <a:tr h="71617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kern="1200" noProof="0" dirty="0">
                        <a:solidFill>
                          <a:schemeClr val="tx1"/>
                        </a:solidFill>
                        <a:latin typeface="KT서체 Light" panose="020B0600000101010101" pitchFamily="50" charset="-127"/>
                        <a:ea typeface="KT서체 Light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이중화 처리 기능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/>
                        <a:t>입수 포인트 이중화 설정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/>
                        <a:t>동시 입수 중 오류 감지 기능</a:t>
                      </a:r>
                      <a:endParaRPr lang="en-US" altLang="ko-KR" sz="110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dirty="0"/>
                        <a:t>최적 입수 스트림 선택 및 절체 기능</a:t>
                      </a:r>
                      <a:endParaRPr lang="en-US" altLang="ko-KR" sz="110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420795"/>
                  </a:ext>
                </a:extLst>
              </a:tr>
              <a:tr h="716178">
                <a:tc row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DRM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패키징 연동 통합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dirty="0"/>
                        <a:t>단일 패키징 파이프라인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/>
                        <a:t>CPIX </a:t>
                      </a:r>
                      <a:r>
                        <a:rPr lang="ko-KR" altLang="en-US" sz="1100" baseline="0" dirty="0"/>
                        <a:t>기능 처리를 위한 설정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/>
                        <a:t>CPIX </a:t>
                      </a:r>
                      <a:r>
                        <a:rPr lang="ko-KR" altLang="en-US" sz="1100" baseline="0" dirty="0"/>
                        <a:t>포맷 기반 키 교환 기능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aseline="0" dirty="0"/>
                        <a:t>멀티 </a:t>
                      </a:r>
                      <a:r>
                        <a:rPr lang="en-US" altLang="ko-KR" sz="1100" baseline="0" dirty="0"/>
                        <a:t>DRM </a:t>
                      </a:r>
                      <a:r>
                        <a:rPr lang="ko-KR" altLang="en-US" sz="1100" baseline="0" dirty="0"/>
                        <a:t>처리를 위한 암호화 </a:t>
                      </a:r>
                      <a:r>
                        <a:rPr lang="en-US" altLang="ko-KR" sz="1100" baseline="0" dirty="0"/>
                        <a:t>– CBCS / CENC </a:t>
                      </a:r>
                      <a:r>
                        <a:rPr lang="ko-KR" altLang="en-US" sz="1100" baseline="0" dirty="0"/>
                        <a:t>각각 암호화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494974"/>
                  </a:ext>
                </a:extLst>
              </a:tr>
              <a:tr h="716178">
                <a:tc vMerge="1"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lang="ko-KR" altLang="en-US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SPEKE v2 </a:t>
                      </a:r>
                      <a:r>
                        <a:rPr lang="ko-KR" altLang="en-US" sz="1100" dirty="0"/>
                        <a:t>연동 기능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aseline="0" dirty="0"/>
                        <a:t>트랙별 독립 키 요청 및 생성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aseline="0" dirty="0"/>
                        <a:t>트랙별 독립 키 적용 및 암호화</a:t>
                      </a:r>
                      <a:endParaRPr lang="en-US" altLang="ko-KR" sz="1100" baseline="0" dirty="0"/>
                    </a:p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aseline="0" dirty="0"/>
                        <a:t>Deterministic </a:t>
                      </a:r>
                      <a:r>
                        <a:rPr lang="ko-KR" altLang="en-US" sz="1100" baseline="0" dirty="0"/>
                        <a:t>키 연동 처리</a:t>
                      </a:r>
                      <a:endParaRPr lang="en-US" altLang="ko-KR" sz="1100" baseline="0" dirty="0"/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KT서체 Light" panose="020B0600000101010101" pitchFamily="50" charset="-127"/>
                        <a:ea typeface="KT서체 Light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0106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429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T Color">
  <a:themeElements>
    <a:clrScheme name="KT Color">
      <a:dk1>
        <a:srgbClr val="000000"/>
      </a:dk1>
      <a:lt1>
        <a:sysClr val="window" lastClr="FFFFFF"/>
      </a:lt1>
      <a:dk2>
        <a:srgbClr val="4C4C4E"/>
      </a:dk2>
      <a:lt2>
        <a:srgbClr val="D1D2D4"/>
      </a:lt2>
      <a:accent1>
        <a:srgbClr val="FF0000"/>
      </a:accent1>
      <a:accent2>
        <a:srgbClr val="F27173"/>
      </a:accent2>
      <a:accent3>
        <a:srgbClr val="B01116"/>
      </a:accent3>
      <a:accent4>
        <a:srgbClr val="00C0AA"/>
      </a:accent4>
      <a:accent5>
        <a:srgbClr val="69D7C3"/>
      </a:accent5>
      <a:accent6>
        <a:srgbClr val="009687"/>
      </a:accent6>
      <a:hlink>
        <a:srgbClr val="FF0000"/>
      </a:hlink>
      <a:folHlink>
        <a:srgbClr val="B01116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lnSpc>
            <a:spcPct val="130000"/>
          </a:lnSpc>
          <a:defRPr sz="900" spc="-6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KT Color" id="{E09EF5AF-FD31-40E1-AC7F-168F1589155B}" vid="{0C9CC309-72AC-43B4-B446-C0A338E03BC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2157</Words>
  <Application>Microsoft Office PowerPoint</Application>
  <PresentationFormat>화면 슬라이드 쇼(16:9)</PresentationFormat>
  <Paragraphs>379</Paragraphs>
  <Slides>18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18</vt:i4>
      </vt:variant>
    </vt:vector>
  </HeadingPairs>
  <TitlesOfParts>
    <vt:vector size="26" baseType="lpstr">
      <vt:lpstr>KT서체 Bold</vt:lpstr>
      <vt:lpstr>KT서체 Light</vt:lpstr>
      <vt:lpstr>KT서체 Medium</vt:lpstr>
      <vt:lpstr>Malgun Gothic</vt:lpstr>
      <vt:lpstr>Malgun Gothic</vt:lpstr>
      <vt:lpstr>Arial</vt:lpstr>
      <vt:lpstr>Office Theme</vt:lpstr>
      <vt:lpstr>KT Color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차세대 엔터프라이즈 미디어 플랫폼 (Transcoder)</dc:title>
  <dc:subject>PptxGenJS Presentation</dc:subject>
  <dc:creator>PptxGenJS</dc:creator>
  <cp:lastModifiedBy>김 영건</cp:lastModifiedBy>
  <cp:revision>12</cp:revision>
  <dcterms:created xsi:type="dcterms:W3CDTF">2026-03-08T13:25:55Z</dcterms:created>
  <dcterms:modified xsi:type="dcterms:W3CDTF">2026-03-15T08:31:14Z</dcterms:modified>
</cp:coreProperties>
</file>